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7" r:id="rId1"/>
  </p:sldMasterIdLst>
  <p:notesMasterIdLst>
    <p:notesMasterId r:id="rId22"/>
  </p:notesMasterIdLst>
  <p:sldIdLst>
    <p:sldId id="256" r:id="rId2"/>
    <p:sldId id="264" r:id="rId3"/>
    <p:sldId id="282" r:id="rId4"/>
    <p:sldId id="283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304" r:id="rId15"/>
    <p:sldId id="305" r:id="rId16"/>
    <p:sldId id="306" r:id="rId17"/>
    <p:sldId id="307" r:id="rId18"/>
    <p:sldId id="308" r:id="rId19"/>
    <p:sldId id="309" r:id="rId20"/>
    <p:sldId id="310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B7CBDD-FD4B-4E1C-89AB-A9C04583D7F9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33D34F-36A9-4EDD-9BE7-6C644D2868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030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441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58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632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237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057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57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882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779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740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151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752947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26241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25348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5299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3852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194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89985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676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12" r:id="rId15"/>
    <p:sldLayoutId id="2147483813" r:id="rId16"/>
    <p:sldLayoutId id="214748381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740" y="2129830"/>
            <a:ext cx="7801700" cy="2163266"/>
          </a:xfrm>
        </p:spPr>
        <p:txBody>
          <a:bodyPr>
            <a:norm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4400" b="1" spc="-12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 </a:t>
            </a:r>
            <a:r>
              <a:rPr lang="ru-RU" sz="4400" b="1" spc="-125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spc="-125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spc="-14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</a:t>
            </a:r>
            <a:r>
              <a:rPr lang="ru-RU" sz="4400" b="1" spc="-29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spc="-11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</a:t>
            </a:r>
            <a:br>
              <a:rPr lang="ru-RU" sz="4400" b="1" spc="-11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spc="-13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</a:t>
            </a:r>
            <a:r>
              <a:rPr lang="ru-RU" sz="4400" b="1" spc="-28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spc="-11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endParaRPr lang="ru-RU" sz="44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332656"/>
            <a:ext cx="735742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100" b="1" dirty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algn="ctr">
              <a:spcAft>
                <a:spcPts val="0"/>
              </a:spcAft>
            </a:pPr>
            <a:r>
              <a:rPr lang="ru-RU" sz="1100" b="1" dirty="0" smtClean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«Детский </a:t>
            </a:r>
            <a:r>
              <a:rPr lang="ru-RU" sz="1100" b="1" dirty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сад № </a:t>
            </a:r>
            <a:r>
              <a:rPr lang="ru-RU" sz="1100" b="1" dirty="0" smtClean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157 </a:t>
            </a:r>
            <a:r>
              <a:rPr lang="ru-RU" sz="1100" b="1" dirty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г. Челябинска</a:t>
            </a:r>
            <a:r>
              <a:rPr lang="ru-RU" sz="1100" b="1" dirty="0" smtClean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</a:p>
          <a:p>
            <a:pPr algn="ctr">
              <a:spcAft>
                <a:spcPts val="0"/>
              </a:spcAft>
            </a:pPr>
            <a:r>
              <a:rPr lang="ru-RU" sz="1100" b="1" dirty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5229200"/>
            <a:ext cx="2316458" cy="15208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543800" cy="133269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spc="-85" dirty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</a:t>
            </a:r>
            <a:r>
              <a:rPr lang="ru-RU" sz="2800" b="1" spc="-85" dirty="0" smtClean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spc="-85" dirty="0" smtClean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spc="-65" dirty="0" smtClean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</a:t>
            </a:r>
            <a:r>
              <a:rPr lang="ru-RU" sz="2800" b="1" spc="-245" dirty="0" smtClean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spc="-70" dirty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</a:t>
            </a:r>
            <a:r>
              <a:rPr lang="ru-RU" sz="2800" b="1" spc="-35" dirty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программа?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 smtClean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9779" y="1838104"/>
            <a:ext cx="8266677" cy="4023360"/>
          </a:xfrm>
        </p:spPr>
        <p:txBody>
          <a:bodyPr>
            <a:normAutofit fontScale="92500"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2200" spc="-9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</a:t>
            </a:r>
            <a:r>
              <a:rPr lang="ru-RU" sz="2200" spc="-9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spc="-6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определяющий </a:t>
            </a:r>
            <a:r>
              <a:rPr lang="ru-RU" sz="2200" spc="-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</a:t>
            </a:r>
            <a:r>
              <a:rPr lang="ru-RU" sz="2200" spc="-6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 </a:t>
            </a:r>
            <a:r>
              <a:rPr lang="ru-RU" sz="2200" spc="-8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</a:t>
            </a:r>
            <a:r>
              <a:rPr lang="ru-RU" sz="2200" spc="-6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дошкольной </a:t>
            </a:r>
            <a:r>
              <a:rPr lang="ru-RU" sz="2200" spc="-6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</a:t>
            </a:r>
            <a:r>
              <a:rPr lang="ru-RU" sz="2200" spc="-2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spc="-6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141605" algn="ctr">
              <a:lnSpc>
                <a:spcPct val="100000"/>
              </a:lnSpc>
            </a:pPr>
            <a:r>
              <a:rPr lang="ru-RU" sz="2200" spc="-8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</a:t>
            </a:r>
            <a:r>
              <a:rPr lang="ru-RU" sz="2200" spc="-7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</a:t>
            </a:r>
            <a:r>
              <a:rPr lang="ru-RU" sz="2200" spc="-33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spc="-9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spc="-6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</a:t>
            </a:r>
            <a:r>
              <a:rPr lang="ru-RU" sz="2200" spc="-9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(объем, </a:t>
            </a:r>
            <a:r>
              <a:rPr lang="ru-RU" sz="2200" spc="-9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содержание, </a:t>
            </a:r>
            <a:r>
              <a:rPr lang="ru-RU" sz="2200" spc="-7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планируемые</a:t>
            </a:r>
            <a:r>
              <a:rPr lang="ru-RU" sz="2200" spc="-24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spc="-1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результаты),  </a:t>
            </a:r>
            <a:r>
              <a:rPr lang="ru-RU" sz="2200" spc="-7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организационно-педагогических</a:t>
            </a:r>
            <a:r>
              <a:rPr lang="ru-RU" sz="2200" spc="-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условий, форм аттестации, который представлен в виде учебного плана, календарного учебного графика, рабочих программ учебных предметов, курсов, дисциплин (модулей), иных компонентов, а также </a:t>
            </a:r>
            <a:r>
              <a:rPr lang="ru-RU" sz="2200" spc="-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оценочных</a:t>
            </a:r>
          </a:p>
          <a:p>
            <a:pPr marR="14160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200" spc="-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spc="-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методических </a:t>
            </a:r>
            <a:r>
              <a:rPr lang="ru-RU" sz="2200" spc="-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материалов</a:t>
            </a: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141605" algn="ctr">
              <a:lnSpc>
                <a:spcPct val="100000"/>
              </a:lnSpc>
            </a:pPr>
            <a:endParaRPr lang="ru-RU" spc="-70" dirty="0">
              <a:solidFill>
                <a:srgbClr val="001F5F"/>
              </a:solidFill>
              <a:latin typeface="Trebuchet MS"/>
              <a:cs typeface="Trebuchet MS"/>
            </a:endParaRPr>
          </a:p>
          <a:p>
            <a:pPr marR="141605" algn="ctr">
              <a:lnSpc>
                <a:spcPct val="100000"/>
              </a:lnSpc>
            </a:pPr>
            <a:r>
              <a:rPr lang="ru-RU" sz="1900" i="1" spc="-7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</a:t>
            </a:r>
            <a:r>
              <a:rPr lang="ru-RU" sz="1900" i="1" spc="-3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</a:t>
            </a:r>
            <a:r>
              <a:rPr lang="ru-RU" sz="1900" i="1" spc="-5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образовании</a:t>
            </a:r>
            <a:r>
              <a:rPr lang="ru-RU" sz="1900" i="1" spc="-7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7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Российской Федерации</a:t>
            </a:r>
            <a:r>
              <a:rPr lang="ru-RU" sz="1900" i="1" spc="-6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900" i="1" spc="19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1900" i="1" spc="-6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273-ФЗ </a:t>
            </a:r>
            <a:r>
              <a:rPr lang="ru-RU" sz="1900" i="1" spc="-9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900" i="1" spc="-9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29.12.2012 </a:t>
            </a:r>
            <a:r>
              <a:rPr lang="ru-RU" sz="1900" i="1" spc="-15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(ст</a:t>
            </a:r>
            <a:r>
              <a:rPr lang="ru-RU" sz="1900" i="1" spc="-15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2, </a:t>
            </a:r>
            <a:r>
              <a:rPr lang="ru-RU" sz="1900" i="1" spc="-9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9)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6669" y="5661248"/>
            <a:ext cx="1657331" cy="1085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7228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86604"/>
            <a:ext cx="7899216" cy="16302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spc="-6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</a:t>
            </a:r>
            <a:r>
              <a:rPr lang="ru-RU" sz="2800" spc="-65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spc="-65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spc="-7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</a:t>
            </a:r>
            <a:r>
              <a:rPr lang="ru-RU" sz="2800" spc="-5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r>
              <a:rPr lang="ru-RU" sz="2800" spc="-55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spc="-55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spc="-7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</a:t>
            </a:r>
            <a:r>
              <a:rPr lang="ru-RU" sz="2800" spc="-28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pc="-6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 </a:t>
            </a:r>
            <a:r>
              <a:rPr lang="ru-RU" sz="2800" spc="-6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spc="-6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spc="-2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</a:t>
            </a:r>
            <a:r>
              <a:rPr lang="ru-RU" sz="2800" spc="-8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</a:t>
            </a:r>
            <a:r>
              <a:rPr lang="ru-RU" sz="2800" spc="195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2800" spc="-35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157  </a:t>
            </a:r>
            <a:r>
              <a:rPr lang="ru-RU" sz="2800" spc="-225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800" spc="-22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spc="-8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Челябинска» </a:t>
            </a:r>
            <a:r>
              <a:rPr lang="ru-RU" sz="2800" spc="-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spc="-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98145" marR="38735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spc="-6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-6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 </a:t>
            </a:r>
            <a:endParaRPr lang="ru-RU" sz="2400" spc="-6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98145" marR="38735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spc="-6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разработана </a:t>
            </a:r>
            <a:r>
              <a:rPr lang="ru-RU" sz="2400" spc="-8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творческой </a:t>
            </a:r>
            <a:r>
              <a:rPr lang="ru-RU" sz="2400" spc="-7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группой</a:t>
            </a:r>
            <a:r>
              <a:rPr lang="ru-RU" sz="2400" spc="-23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-8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педагогов,  р</a:t>
            </a:r>
            <a:r>
              <a:rPr lang="ru-RU" sz="2400" spc="-8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одителей </a:t>
            </a:r>
            <a:r>
              <a:rPr lang="ru-RU" sz="2400" spc="-7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(законных </a:t>
            </a:r>
            <a:r>
              <a:rPr lang="ru-RU" sz="2400" spc="-9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представителей)</a:t>
            </a:r>
            <a:r>
              <a:rPr lang="ru-RU" sz="2400" spc="-33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-7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воспитанников</a:t>
            </a:r>
          </a:p>
          <a:p>
            <a:pPr marL="398145" marR="38735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400" spc="-7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98145" marR="38735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spc="-7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spc="-7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spc="-9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</a:t>
            </a:r>
            <a:r>
              <a:rPr lang="ru-RU" sz="2400" spc="-13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400" spc="-8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 государственным</a:t>
            </a:r>
            <a:r>
              <a:rPr lang="ru-RU" sz="2400" spc="-204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-6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образовательным </a:t>
            </a:r>
            <a:r>
              <a:rPr lang="ru-RU" sz="2400" spc="-7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стандартом </a:t>
            </a:r>
            <a:r>
              <a:rPr lang="ru-RU" sz="2400" spc="-7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образования </a:t>
            </a:r>
            <a:endParaRPr lang="ru-RU" sz="2400" spc="-7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98145" marR="38735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2400" spc="-6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98145" marR="38735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spc="-6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-13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400" spc="-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</a:t>
            </a:r>
            <a:r>
              <a:rPr lang="ru-RU" sz="2400" spc="-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Примерной </a:t>
            </a:r>
            <a:r>
              <a:rPr lang="ru-RU" sz="2400" spc="-5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 </a:t>
            </a:r>
            <a:r>
              <a:rPr lang="ru-RU" sz="2400" spc="-6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</a:t>
            </a:r>
            <a:r>
              <a:rPr lang="ru-RU" sz="2400" spc="-5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</a:t>
            </a:r>
            <a:r>
              <a:rPr lang="ru-RU" sz="2400" spc="-7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</a:t>
            </a:r>
            <a:r>
              <a:rPr lang="ru-RU" sz="2400" spc="-6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lang="ru-RU" sz="2400" dirty="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endParaRPr lang="ru-RU" spc="-75" dirty="0">
              <a:latin typeface="Trebuchet MS"/>
              <a:cs typeface="Trebuchet MS"/>
            </a:endParaRPr>
          </a:p>
          <a:p>
            <a:pPr marL="360000" indent="360000" algn="just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232" y="5157192"/>
            <a:ext cx="2316681" cy="1518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5958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86604"/>
            <a:ext cx="7899216" cy="1151897"/>
          </a:xfrm>
        </p:spPr>
        <p:txBody>
          <a:bodyPr>
            <a:normAutofit/>
          </a:bodyPr>
          <a:lstStyle/>
          <a:p>
            <a:pPr algn="ctr"/>
            <a:r>
              <a:rPr lang="ru-RU" sz="3600" spc="-55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Разделы  Программы</a:t>
            </a:r>
            <a:endParaRPr lang="ru-RU" sz="36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0000" indent="360000" algn="just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22516" y="5845440"/>
            <a:ext cx="545834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«Детский сад № 157 г. Челябинска»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308859" y="1986721"/>
            <a:ext cx="4572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4400" b="1" dirty="0"/>
              <a:t> </a:t>
            </a:r>
            <a:r>
              <a:rPr lang="ru-RU" sz="44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 </a:t>
            </a:r>
            <a:br>
              <a:rPr lang="ru-RU" sz="44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spc="-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содержательный</a:t>
            </a:r>
            <a:r>
              <a:rPr lang="ru-RU" sz="4400" spc="-2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4400" spc="-22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spc="-2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2240" y="5157192"/>
            <a:ext cx="2316681" cy="1518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1323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166996" y="1195958"/>
            <a:ext cx="342645" cy="2378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805595" y="684011"/>
            <a:ext cx="4151376" cy="5669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939033" y="820781"/>
            <a:ext cx="4053840" cy="466090"/>
          </a:xfrm>
          <a:custGeom>
            <a:avLst/>
            <a:gdLst/>
            <a:ahLst/>
            <a:cxnLst/>
            <a:rect l="l" t="t" r="r" b="b"/>
            <a:pathLst>
              <a:path w="4053840" h="466089">
                <a:moveTo>
                  <a:pt x="4007230" y="0"/>
                </a:moveTo>
                <a:lnTo>
                  <a:pt x="46608" y="0"/>
                </a:lnTo>
                <a:lnTo>
                  <a:pt x="28503" y="3675"/>
                </a:lnTo>
                <a:lnTo>
                  <a:pt x="13684" y="13684"/>
                </a:lnTo>
                <a:lnTo>
                  <a:pt x="3675" y="28503"/>
                </a:lnTo>
                <a:lnTo>
                  <a:pt x="0" y="46609"/>
                </a:lnTo>
                <a:lnTo>
                  <a:pt x="0" y="419100"/>
                </a:lnTo>
                <a:lnTo>
                  <a:pt x="3675" y="437259"/>
                </a:lnTo>
                <a:lnTo>
                  <a:pt x="13684" y="452072"/>
                </a:lnTo>
                <a:lnTo>
                  <a:pt x="28503" y="462051"/>
                </a:lnTo>
                <a:lnTo>
                  <a:pt x="46608" y="465709"/>
                </a:lnTo>
                <a:lnTo>
                  <a:pt x="4007230" y="465709"/>
                </a:lnTo>
                <a:lnTo>
                  <a:pt x="4025316" y="462051"/>
                </a:lnTo>
                <a:lnTo>
                  <a:pt x="4040092" y="452072"/>
                </a:lnTo>
                <a:lnTo>
                  <a:pt x="4050057" y="437259"/>
                </a:lnTo>
                <a:lnTo>
                  <a:pt x="4053712" y="419100"/>
                </a:lnTo>
                <a:lnTo>
                  <a:pt x="4053712" y="46609"/>
                </a:lnTo>
                <a:lnTo>
                  <a:pt x="4050057" y="28503"/>
                </a:lnTo>
                <a:lnTo>
                  <a:pt x="4040092" y="13684"/>
                </a:lnTo>
                <a:lnTo>
                  <a:pt x="4025316" y="3675"/>
                </a:lnTo>
                <a:lnTo>
                  <a:pt x="4007230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39033" y="821673"/>
            <a:ext cx="4053840" cy="466090"/>
          </a:xfrm>
          <a:custGeom>
            <a:avLst/>
            <a:gdLst/>
            <a:ahLst/>
            <a:cxnLst/>
            <a:rect l="l" t="t" r="r" b="b"/>
            <a:pathLst>
              <a:path w="4053840" h="466089">
                <a:moveTo>
                  <a:pt x="0" y="46609"/>
                </a:moveTo>
                <a:lnTo>
                  <a:pt x="3675" y="28503"/>
                </a:lnTo>
                <a:lnTo>
                  <a:pt x="13684" y="13684"/>
                </a:lnTo>
                <a:lnTo>
                  <a:pt x="28503" y="3675"/>
                </a:lnTo>
                <a:lnTo>
                  <a:pt x="46608" y="0"/>
                </a:lnTo>
                <a:lnTo>
                  <a:pt x="4007230" y="0"/>
                </a:lnTo>
                <a:lnTo>
                  <a:pt x="4025316" y="3675"/>
                </a:lnTo>
                <a:lnTo>
                  <a:pt x="4040092" y="13684"/>
                </a:lnTo>
                <a:lnTo>
                  <a:pt x="4050057" y="28503"/>
                </a:lnTo>
                <a:lnTo>
                  <a:pt x="4053712" y="46609"/>
                </a:lnTo>
                <a:lnTo>
                  <a:pt x="4053712" y="419100"/>
                </a:lnTo>
                <a:lnTo>
                  <a:pt x="4050057" y="437259"/>
                </a:lnTo>
                <a:lnTo>
                  <a:pt x="4040092" y="452072"/>
                </a:lnTo>
                <a:lnTo>
                  <a:pt x="4025316" y="462051"/>
                </a:lnTo>
                <a:lnTo>
                  <a:pt x="4007230" y="465709"/>
                </a:lnTo>
                <a:lnTo>
                  <a:pt x="46608" y="465709"/>
                </a:lnTo>
                <a:lnTo>
                  <a:pt x="28503" y="462051"/>
                </a:lnTo>
                <a:lnTo>
                  <a:pt x="13684" y="452072"/>
                </a:lnTo>
                <a:lnTo>
                  <a:pt x="3675" y="437259"/>
                </a:lnTo>
                <a:lnTo>
                  <a:pt x="0" y="419100"/>
                </a:lnTo>
                <a:lnTo>
                  <a:pt x="0" y="46609"/>
                </a:lnTo>
                <a:close/>
              </a:path>
            </a:pathLst>
          </a:custGeom>
          <a:ln w="9525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3851919" y="849531"/>
            <a:ext cx="2408773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</a:t>
            </a:r>
            <a:r>
              <a:rPr sz="1800" b="1" spc="-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</a:t>
            </a:r>
            <a:endParaRPr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135733" y="1909037"/>
            <a:ext cx="1856231" cy="12161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411857" y="2021134"/>
            <a:ext cx="1755139" cy="1114425"/>
          </a:xfrm>
          <a:custGeom>
            <a:avLst/>
            <a:gdLst/>
            <a:ahLst/>
            <a:cxnLst/>
            <a:rect l="l" t="t" r="r" b="b"/>
            <a:pathLst>
              <a:path w="1755139" h="1114425">
                <a:moveTo>
                  <a:pt x="1643252" y="0"/>
                </a:moveTo>
                <a:lnTo>
                  <a:pt x="111505" y="0"/>
                </a:lnTo>
                <a:lnTo>
                  <a:pt x="68097" y="8759"/>
                </a:lnTo>
                <a:lnTo>
                  <a:pt x="32654" y="32639"/>
                </a:lnTo>
                <a:lnTo>
                  <a:pt x="8761" y="68044"/>
                </a:lnTo>
                <a:lnTo>
                  <a:pt x="0" y="111378"/>
                </a:lnTo>
                <a:lnTo>
                  <a:pt x="0" y="1002792"/>
                </a:lnTo>
                <a:lnTo>
                  <a:pt x="8761" y="1046126"/>
                </a:lnTo>
                <a:lnTo>
                  <a:pt x="32654" y="1081532"/>
                </a:lnTo>
                <a:lnTo>
                  <a:pt x="68097" y="1105411"/>
                </a:lnTo>
                <a:lnTo>
                  <a:pt x="111505" y="1114171"/>
                </a:lnTo>
                <a:lnTo>
                  <a:pt x="1643252" y="1114171"/>
                </a:lnTo>
                <a:lnTo>
                  <a:pt x="1686587" y="1105411"/>
                </a:lnTo>
                <a:lnTo>
                  <a:pt x="1721992" y="1081532"/>
                </a:lnTo>
                <a:lnTo>
                  <a:pt x="1745872" y="1046126"/>
                </a:lnTo>
                <a:lnTo>
                  <a:pt x="1754631" y="1002792"/>
                </a:lnTo>
                <a:lnTo>
                  <a:pt x="1754631" y="111378"/>
                </a:lnTo>
                <a:lnTo>
                  <a:pt x="1745872" y="68044"/>
                </a:lnTo>
                <a:lnTo>
                  <a:pt x="1721993" y="32639"/>
                </a:lnTo>
                <a:lnTo>
                  <a:pt x="1686587" y="8759"/>
                </a:lnTo>
                <a:lnTo>
                  <a:pt x="16432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419832" y="2037597"/>
            <a:ext cx="1755139" cy="1114425"/>
          </a:xfrm>
          <a:custGeom>
            <a:avLst/>
            <a:gdLst/>
            <a:ahLst/>
            <a:cxnLst/>
            <a:rect l="l" t="t" r="r" b="b"/>
            <a:pathLst>
              <a:path w="1755139" h="1114425">
                <a:moveTo>
                  <a:pt x="0" y="111378"/>
                </a:moveTo>
                <a:lnTo>
                  <a:pt x="8761" y="68044"/>
                </a:lnTo>
                <a:lnTo>
                  <a:pt x="32654" y="32639"/>
                </a:lnTo>
                <a:lnTo>
                  <a:pt x="68097" y="8759"/>
                </a:lnTo>
                <a:lnTo>
                  <a:pt x="111505" y="0"/>
                </a:lnTo>
                <a:lnTo>
                  <a:pt x="1643252" y="0"/>
                </a:lnTo>
                <a:lnTo>
                  <a:pt x="1686587" y="8759"/>
                </a:lnTo>
                <a:lnTo>
                  <a:pt x="1721992" y="32638"/>
                </a:lnTo>
                <a:lnTo>
                  <a:pt x="1745872" y="68044"/>
                </a:lnTo>
                <a:lnTo>
                  <a:pt x="1754631" y="111378"/>
                </a:lnTo>
                <a:lnTo>
                  <a:pt x="1754631" y="1002792"/>
                </a:lnTo>
                <a:lnTo>
                  <a:pt x="1745872" y="1046126"/>
                </a:lnTo>
                <a:lnTo>
                  <a:pt x="1721992" y="1081532"/>
                </a:lnTo>
                <a:lnTo>
                  <a:pt x="1686587" y="1105411"/>
                </a:lnTo>
                <a:lnTo>
                  <a:pt x="1643252" y="1114171"/>
                </a:lnTo>
                <a:lnTo>
                  <a:pt x="111505" y="1114171"/>
                </a:lnTo>
                <a:lnTo>
                  <a:pt x="68097" y="1105411"/>
                </a:lnTo>
                <a:lnTo>
                  <a:pt x="32654" y="1081532"/>
                </a:lnTo>
                <a:lnTo>
                  <a:pt x="8761" y="1046126"/>
                </a:lnTo>
                <a:lnTo>
                  <a:pt x="0" y="1002792"/>
                </a:lnTo>
                <a:lnTo>
                  <a:pt x="0" y="111378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2501961" y="2189434"/>
            <a:ext cx="1500505" cy="54991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370840" marR="5080" indent="-358775">
              <a:lnSpc>
                <a:spcPts val="1970"/>
              </a:lnSpc>
              <a:spcBef>
                <a:spcPts val="325"/>
              </a:spcBef>
            </a:pPr>
            <a:r>
              <a:rPr sz="18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Пояс</a:t>
            </a:r>
            <a:r>
              <a:rPr sz="18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</a:t>
            </a:r>
            <a:r>
              <a:rPr sz="18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sz="1800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sz="18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sz="18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sz="18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ная  </a:t>
            </a:r>
            <a:r>
              <a:rPr sz="18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записка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669680" y="3817430"/>
            <a:ext cx="1865376" cy="12252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905617" y="3929551"/>
            <a:ext cx="1755139" cy="1114425"/>
          </a:xfrm>
          <a:custGeom>
            <a:avLst/>
            <a:gdLst/>
            <a:ahLst/>
            <a:cxnLst/>
            <a:rect l="l" t="t" r="r" b="b"/>
            <a:pathLst>
              <a:path w="1755139" h="1114425">
                <a:moveTo>
                  <a:pt x="1643634" y="0"/>
                </a:moveTo>
                <a:lnTo>
                  <a:pt x="111379" y="0"/>
                </a:lnTo>
                <a:lnTo>
                  <a:pt x="67990" y="8759"/>
                </a:lnTo>
                <a:lnTo>
                  <a:pt x="32591" y="32638"/>
                </a:lnTo>
                <a:lnTo>
                  <a:pt x="8741" y="68044"/>
                </a:lnTo>
                <a:lnTo>
                  <a:pt x="0" y="111379"/>
                </a:lnTo>
                <a:lnTo>
                  <a:pt x="0" y="1002665"/>
                </a:lnTo>
                <a:lnTo>
                  <a:pt x="8741" y="1046073"/>
                </a:lnTo>
                <a:lnTo>
                  <a:pt x="32591" y="1081516"/>
                </a:lnTo>
                <a:lnTo>
                  <a:pt x="67990" y="1105409"/>
                </a:lnTo>
                <a:lnTo>
                  <a:pt x="111379" y="1114171"/>
                </a:lnTo>
                <a:lnTo>
                  <a:pt x="1643634" y="1114171"/>
                </a:lnTo>
                <a:lnTo>
                  <a:pt x="1687022" y="1105409"/>
                </a:lnTo>
                <a:lnTo>
                  <a:pt x="1722421" y="1081516"/>
                </a:lnTo>
                <a:lnTo>
                  <a:pt x="1746271" y="1046073"/>
                </a:lnTo>
                <a:lnTo>
                  <a:pt x="1755013" y="1002665"/>
                </a:lnTo>
                <a:lnTo>
                  <a:pt x="1755013" y="111379"/>
                </a:lnTo>
                <a:lnTo>
                  <a:pt x="1746271" y="68044"/>
                </a:lnTo>
                <a:lnTo>
                  <a:pt x="1722421" y="32638"/>
                </a:lnTo>
                <a:lnTo>
                  <a:pt x="1687022" y="8759"/>
                </a:lnTo>
                <a:lnTo>
                  <a:pt x="164363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902236" y="3926833"/>
            <a:ext cx="1755139" cy="1114425"/>
          </a:xfrm>
          <a:custGeom>
            <a:avLst/>
            <a:gdLst/>
            <a:ahLst/>
            <a:cxnLst/>
            <a:rect l="l" t="t" r="r" b="b"/>
            <a:pathLst>
              <a:path w="1755139" h="1114425">
                <a:moveTo>
                  <a:pt x="0" y="111379"/>
                </a:moveTo>
                <a:lnTo>
                  <a:pt x="8741" y="68044"/>
                </a:lnTo>
                <a:lnTo>
                  <a:pt x="32591" y="32638"/>
                </a:lnTo>
                <a:lnTo>
                  <a:pt x="67990" y="8759"/>
                </a:lnTo>
                <a:lnTo>
                  <a:pt x="111379" y="0"/>
                </a:lnTo>
                <a:lnTo>
                  <a:pt x="1643634" y="0"/>
                </a:lnTo>
                <a:lnTo>
                  <a:pt x="1687022" y="8759"/>
                </a:lnTo>
                <a:lnTo>
                  <a:pt x="1722421" y="32638"/>
                </a:lnTo>
                <a:lnTo>
                  <a:pt x="1746271" y="68044"/>
                </a:lnTo>
                <a:lnTo>
                  <a:pt x="1755013" y="111379"/>
                </a:lnTo>
                <a:lnTo>
                  <a:pt x="1755013" y="1002665"/>
                </a:lnTo>
                <a:lnTo>
                  <a:pt x="1746271" y="1046073"/>
                </a:lnTo>
                <a:lnTo>
                  <a:pt x="1722421" y="1081516"/>
                </a:lnTo>
                <a:lnTo>
                  <a:pt x="1687022" y="1105409"/>
                </a:lnTo>
                <a:lnTo>
                  <a:pt x="1643634" y="1114171"/>
                </a:lnTo>
                <a:lnTo>
                  <a:pt x="111379" y="1114171"/>
                </a:lnTo>
                <a:lnTo>
                  <a:pt x="67990" y="1105409"/>
                </a:lnTo>
                <a:lnTo>
                  <a:pt x="32591" y="1081516"/>
                </a:lnTo>
                <a:lnTo>
                  <a:pt x="8741" y="1046073"/>
                </a:lnTo>
                <a:lnTo>
                  <a:pt x="0" y="1002665"/>
                </a:lnTo>
                <a:lnTo>
                  <a:pt x="0" y="111379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2084926" y="4029393"/>
            <a:ext cx="1419225" cy="80137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8270" marR="5080" indent="-116205">
              <a:lnSpc>
                <a:spcPct val="91400"/>
              </a:lnSpc>
              <a:spcBef>
                <a:spcPts val="285"/>
              </a:spcBef>
            </a:pPr>
            <a:r>
              <a:rPr sz="18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sz="18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1800" spc="-3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 реализации  </a:t>
            </a:r>
            <a:r>
              <a:rPr sz="18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014480" y="3871397"/>
            <a:ext cx="1865376" cy="12252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279202" y="3970885"/>
            <a:ext cx="1755139" cy="1114425"/>
          </a:xfrm>
          <a:custGeom>
            <a:avLst/>
            <a:gdLst/>
            <a:ahLst/>
            <a:cxnLst/>
            <a:rect l="l" t="t" r="r" b="b"/>
            <a:pathLst>
              <a:path w="1755140" h="1114425">
                <a:moveTo>
                  <a:pt x="1643252" y="0"/>
                </a:moveTo>
                <a:lnTo>
                  <a:pt x="111506" y="0"/>
                </a:lnTo>
                <a:lnTo>
                  <a:pt x="68097" y="8759"/>
                </a:lnTo>
                <a:lnTo>
                  <a:pt x="32654" y="32638"/>
                </a:lnTo>
                <a:lnTo>
                  <a:pt x="8761" y="68044"/>
                </a:lnTo>
                <a:lnTo>
                  <a:pt x="0" y="111379"/>
                </a:lnTo>
                <a:lnTo>
                  <a:pt x="0" y="1002665"/>
                </a:lnTo>
                <a:lnTo>
                  <a:pt x="8761" y="1046073"/>
                </a:lnTo>
                <a:lnTo>
                  <a:pt x="32654" y="1081516"/>
                </a:lnTo>
                <a:lnTo>
                  <a:pt x="68097" y="1105409"/>
                </a:lnTo>
                <a:lnTo>
                  <a:pt x="111506" y="1114171"/>
                </a:lnTo>
                <a:lnTo>
                  <a:pt x="1643252" y="1114171"/>
                </a:lnTo>
                <a:lnTo>
                  <a:pt x="1686587" y="1105409"/>
                </a:lnTo>
                <a:lnTo>
                  <a:pt x="1721993" y="1081516"/>
                </a:lnTo>
                <a:lnTo>
                  <a:pt x="1745872" y="1046073"/>
                </a:lnTo>
                <a:lnTo>
                  <a:pt x="1754632" y="1002665"/>
                </a:lnTo>
                <a:lnTo>
                  <a:pt x="1754632" y="111379"/>
                </a:lnTo>
                <a:lnTo>
                  <a:pt x="1745872" y="68044"/>
                </a:lnTo>
                <a:lnTo>
                  <a:pt x="1721993" y="32638"/>
                </a:lnTo>
                <a:lnTo>
                  <a:pt x="1686587" y="8759"/>
                </a:lnTo>
                <a:lnTo>
                  <a:pt x="16432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264787" y="3970885"/>
            <a:ext cx="1755139" cy="1114425"/>
          </a:xfrm>
          <a:custGeom>
            <a:avLst/>
            <a:gdLst/>
            <a:ahLst/>
            <a:cxnLst/>
            <a:rect l="l" t="t" r="r" b="b"/>
            <a:pathLst>
              <a:path w="1755140" h="1114425">
                <a:moveTo>
                  <a:pt x="0" y="111379"/>
                </a:moveTo>
                <a:lnTo>
                  <a:pt x="8761" y="68044"/>
                </a:lnTo>
                <a:lnTo>
                  <a:pt x="32654" y="32638"/>
                </a:lnTo>
                <a:lnTo>
                  <a:pt x="68097" y="8759"/>
                </a:lnTo>
                <a:lnTo>
                  <a:pt x="111506" y="0"/>
                </a:lnTo>
                <a:lnTo>
                  <a:pt x="1643252" y="0"/>
                </a:lnTo>
                <a:lnTo>
                  <a:pt x="1686587" y="8759"/>
                </a:lnTo>
                <a:lnTo>
                  <a:pt x="1721993" y="32638"/>
                </a:lnTo>
                <a:lnTo>
                  <a:pt x="1745872" y="68044"/>
                </a:lnTo>
                <a:lnTo>
                  <a:pt x="1754632" y="111379"/>
                </a:lnTo>
                <a:lnTo>
                  <a:pt x="1754632" y="1002665"/>
                </a:lnTo>
                <a:lnTo>
                  <a:pt x="1745872" y="1046073"/>
                </a:lnTo>
                <a:lnTo>
                  <a:pt x="1721993" y="1081516"/>
                </a:lnTo>
                <a:lnTo>
                  <a:pt x="1686587" y="1105409"/>
                </a:lnTo>
                <a:lnTo>
                  <a:pt x="1643252" y="1114171"/>
                </a:lnTo>
                <a:lnTo>
                  <a:pt x="111506" y="1114171"/>
                </a:lnTo>
                <a:lnTo>
                  <a:pt x="68097" y="1105409"/>
                </a:lnTo>
                <a:lnTo>
                  <a:pt x="32654" y="1081516"/>
                </a:lnTo>
                <a:lnTo>
                  <a:pt x="8761" y="1046073"/>
                </a:lnTo>
                <a:lnTo>
                  <a:pt x="0" y="1002665"/>
                </a:lnTo>
                <a:lnTo>
                  <a:pt x="0" y="111379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4264787" y="3957630"/>
            <a:ext cx="1557655" cy="106760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78435" marR="169545" algn="ctr">
              <a:lnSpc>
                <a:spcPts val="1970"/>
              </a:lnSpc>
              <a:spcBef>
                <a:spcPts val="325"/>
              </a:spcBef>
            </a:pPr>
            <a:r>
              <a:rPr sz="18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</a:t>
            </a:r>
            <a:r>
              <a:rPr sz="1800" spc="-2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 </a:t>
            </a:r>
            <a:r>
              <a:rPr sz="1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подходы</a:t>
            </a:r>
            <a:r>
              <a:rPr sz="1800" spc="-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65" marR="5080" algn="ctr">
              <a:lnSpc>
                <a:spcPts val="1980"/>
              </a:lnSpc>
            </a:pPr>
            <a:r>
              <a:rPr sz="1800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</a:t>
            </a:r>
            <a:r>
              <a:rPr sz="18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sz="18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</a:t>
            </a:r>
            <a:r>
              <a:rPr sz="18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ров</a:t>
            </a:r>
            <a:r>
              <a:rPr sz="18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sz="1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нию  </a:t>
            </a:r>
            <a:r>
              <a:rPr sz="18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6359280" y="3871397"/>
            <a:ext cx="1865376" cy="12252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638803" y="3926833"/>
            <a:ext cx="1755139" cy="1114425"/>
          </a:xfrm>
          <a:custGeom>
            <a:avLst/>
            <a:gdLst/>
            <a:ahLst/>
            <a:cxnLst/>
            <a:rect l="l" t="t" r="r" b="b"/>
            <a:pathLst>
              <a:path w="1755140" h="1114425">
                <a:moveTo>
                  <a:pt x="1643126" y="0"/>
                </a:moveTo>
                <a:lnTo>
                  <a:pt x="111379" y="0"/>
                </a:lnTo>
                <a:lnTo>
                  <a:pt x="68044" y="8759"/>
                </a:lnTo>
                <a:lnTo>
                  <a:pt x="32639" y="32638"/>
                </a:lnTo>
                <a:lnTo>
                  <a:pt x="8759" y="68044"/>
                </a:lnTo>
                <a:lnTo>
                  <a:pt x="0" y="111379"/>
                </a:lnTo>
                <a:lnTo>
                  <a:pt x="0" y="1002665"/>
                </a:lnTo>
                <a:lnTo>
                  <a:pt x="8759" y="1046073"/>
                </a:lnTo>
                <a:lnTo>
                  <a:pt x="32638" y="1081516"/>
                </a:lnTo>
                <a:lnTo>
                  <a:pt x="68044" y="1105409"/>
                </a:lnTo>
                <a:lnTo>
                  <a:pt x="111379" y="1114171"/>
                </a:lnTo>
                <a:lnTo>
                  <a:pt x="1643126" y="1114171"/>
                </a:lnTo>
                <a:lnTo>
                  <a:pt x="1686534" y="1105409"/>
                </a:lnTo>
                <a:lnTo>
                  <a:pt x="1721977" y="1081516"/>
                </a:lnTo>
                <a:lnTo>
                  <a:pt x="1745870" y="1046073"/>
                </a:lnTo>
                <a:lnTo>
                  <a:pt x="1754632" y="1002665"/>
                </a:lnTo>
                <a:lnTo>
                  <a:pt x="1754632" y="111379"/>
                </a:lnTo>
                <a:lnTo>
                  <a:pt x="1745870" y="68044"/>
                </a:lnTo>
                <a:lnTo>
                  <a:pt x="1721977" y="32638"/>
                </a:lnTo>
                <a:lnTo>
                  <a:pt x="1686534" y="8759"/>
                </a:lnTo>
                <a:lnTo>
                  <a:pt x="164312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638803" y="3970885"/>
            <a:ext cx="1755139" cy="1114425"/>
          </a:xfrm>
          <a:custGeom>
            <a:avLst/>
            <a:gdLst/>
            <a:ahLst/>
            <a:cxnLst/>
            <a:rect l="l" t="t" r="r" b="b"/>
            <a:pathLst>
              <a:path w="1755140" h="1114425">
                <a:moveTo>
                  <a:pt x="0" y="111379"/>
                </a:moveTo>
                <a:lnTo>
                  <a:pt x="8759" y="68044"/>
                </a:lnTo>
                <a:lnTo>
                  <a:pt x="32639" y="32638"/>
                </a:lnTo>
                <a:lnTo>
                  <a:pt x="68044" y="8759"/>
                </a:lnTo>
                <a:lnTo>
                  <a:pt x="111379" y="0"/>
                </a:lnTo>
                <a:lnTo>
                  <a:pt x="1643126" y="0"/>
                </a:lnTo>
                <a:lnTo>
                  <a:pt x="1686534" y="8759"/>
                </a:lnTo>
                <a:lnTo>
                  <a:pt x="1721977" y="32638"/>
                </a:lnTo>
                <a:lnTo>
                  <a:pt x="1745870" y="68044"/>
                </a:lnTo>
                <a:lnTo>
                  <a:pt x="1754632" y="111379"/>
                </a:lnTo>
                <a:lnTo>
                  <a:pt x="1754632" y="1002665"/>
                </a:lnTo>
                <a:lnTo>
                  <a:pt x="1745870" y="1046073"/>
                </a:lnTo>
                <a:lnTo>
                  <a:pt x="1721977" y="1081516"/>
                </a:lnTo>
                <a:lnTo>
                  <a:pt x="1686534" y="1105409"/>
                </a:lnTo>
                <a:lnTo>
                  <a:pt x="1643126" y="1114171"/>
                </a:lnTo>
                <a:lnTo>
                  <a:pt x="111379" y="1114171"/>
                </a:lnTo>
                <a:lnTo>
                  <a:pt x="68044" y="1105409"/>
                </a:lnTo>
                <a:lnTo>
                  <a:pt x="32638" y="1081516"/>
                </a:lnTo>
                <a:lnTo>
                  <a:pt x="8759" y="1046073"/>
                </a:lnTo>
                <a:lnTo>
                  <a:pt x="0" y="1002665"/>
                </a:lnTo>
                <a:lnTo>
                  <a:pt x="0" y="111379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6731194" y="4040601"/>
            <a:ext cx="1570355" cy="80137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065" marR="5080" algn="ctr">
              <a:lnSpc>
                <a:spcPct val="91400"/>
              </a:lnSpc>
              <a:spcBef>
                <a:spcPts val="285"/>
              </a:spcBef>
            </a:pPr>
            <a:r>
              <a:rPr sz="1800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sz="1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</a:t>
            </a:r>
            <a:r>
              <a:rPr sz="18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sz="1800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sz="1800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sz="18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sz="18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sz="18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18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18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тики  особенностей  развития</a:t>
            </a:r>
            <a:r>
              <a:rPr sz="1800" spc="-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814841" y="1838675"/>
            <a:ext cx="2020824" cy="122529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102199" y="1923392"/>
            <a:ext cx="1917064" cy="1114425"/>
          </a:xfrm>
          <a:custGeom>
            <a:avLst/>
            <a:gdLst/>
            <a:ahLst/>
            <a:cxnLst/>
            <a:rect l="l" t="t" r="r" b="b"/>
            <a:pathLst>
              <a:path w="1917065" h="1114425">
                <a:moveTo>
                  <a:pt x="1805431" y="0"/>
                </a:moveTo>
                <a:lnTo>
                  <a:pt x="111378" y="0"/>
                </a:lnTo>
                <a:lnTo>
                  <a:pt x="68044" y="8761"/>
                </a:lnTo>
                <a:lnTo>
                  <a:pt x="32638" y="32654"/>
                </a:lnTo>
                <a:lnTo>
                  <a:pt x="8759" y="68097"/>
                </a:lnTo>
                <a:lnTo>
                  <a:pt x="0" y="111505"/>
                </a:lnTo>
                <a:lnTo>
                  <a:pt x="0" y="1002791"/>
                </a:lnTo>
                <a:lnTo>
                  <a:pt x="8759" y="1046126"/>
                </a:lnTo>
                <a:lnTo>
                  <a:pt x="32639" y="1081532"/>
                </a:lnTo>
                <a:lnTo>
                  <a:pt x="68044" y="1105411"/>
                </a:lnTo>
                <a:lnTo>
                  <a:pt x="111378" y="1114170"/>
                </a:lnTo>
                <a:lnTo>
                  <a:pt x="1805431" y="1114170"/>
                </a:lnTo>
                <a:lnTo>
                  <a:pt x="1848840" y="1105411"/>
                </a:lnTo>
                <a:lnTo>
                  <a:pt x="1884283" y="1081532"/>
                </a:lnTo>
                <a:lnTo>
                  <a:pt x="1908176" y="1046126"/>
                </a:lnTo>
                <a:lnTo>
                  <a:pt x="1916937" y="1002791"/>
                </a:lnTo>
                <a:lnTo>
                  <a:pt x="1916937" y="111505"/>
                </a:lnTo>
                <a:lnTo>
                  <a:pt x="1908176" y="68097"/>
                </a:lnTo>
                <a:lnTo>
                  <a:pt x="1884283" y="32654"/>
                </a:lnTo>
                <a:lnTo>
                  <a:pt x="1848840" y="8761"/>
                </a:lnTo>
                <a:lnTo>
                  <a:pt x="18054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102199" y="1951577"/>
            <a:ext cx="1917064" cy="1114425"/>
          </a:xfrm>
          <a:custGeom>
            <a:avLst/>
            <a:gdLst/>
            <a:ahLst/>
            <a:cxnLst/>
            <a:rect l="l" t="t" r="r" b="b"/>
            <a:pathLst>
              <a:path w="1917065" h="1114425">
                <a:moveTo>
                  <a:pt x="0" y="111505"/>
                </a:moveTo>
                <a:lnTo>
                  <a:pt x="8759" y="68097"/>
                </a:lnTo>
                <a:lnTo>
                  <a:pt x="32638" y="32654"/>
                </a:lnTo>
                <a:lnTo>
                  <a:pt x="68044" y="8761"/>
                </a:lnTo>
                <a:lnTo>
                  <a:pt x="111378" y="0"/>
                </a:lnTo>
                <a:lnTo>
                  <a:pt x="1805431" y="0"/>
                </a:lnTo>
                <a:lnTo>
                  <a:pt x="1848840" y="8761"/>
                </a:lnTo>
                <a:lnTo>
                  <a:pt x="1884283" y="32654"/>
                </a:lnTo>
                <a:lnTo>
                  <a:pt x="1908176" y="68097"/>
                </a:lnTo>
                <a:lnTo>
                  <a:pt x="1916937" y="111505"/>
                </a:lnTo>
                <a:lnTo>
                  <a:pt x="1916937" y="1002791"/>
                </a:lnTo>
                <a:lnTo>
                  <a:pt x="1908176" y="1046126"/>
                </a:lnTo>
                <a:lnTo>
                  <a:pt x="1884283" y="1081532"/>
                </a:lnTo>
                <a:lnTo>
                  <a:pt x="1848840" y="1105411"/>
                </a:lnTo>
                <a:lnTo>
                  <a:pt x="1805431" y="1114170"/>
                </a:lnTo>
                <a:lnTo>
                  <a:pt x="111378" y="1114170"/>
                </a:lnTo>
                <a:lnTo>
                  <a:pt x="68044" y="1105411"/>
                </a:lnTo>
                <a:lnTo>
                  <a:pt x="32639" y="1081532"/>
                </a:lnTo>
                <a:lnTo>
                  <a:pt x="8759" y="1046126"/>
                </a:lnTo>
                <a:lnTo>
                  <a:pt x="0" y="1002791"/>
                </a:lnTo>
                <a:lnTo>
                  <a:pt x="0" y="111505"/>
                </a:lnTo>
                <a:close/>
              </a:path>
            </a:pathLst>
          </a:custGeom>
          <a:ln w="25400">
            <a:solidFill>
              <a:srgbClr val="9BBA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6260693" y="2024217"/>
            <a:ext cx="1392555" cy="105283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 marR="5080" algn="ctr">
              <a:lnSpc>
                <a:spcPct val="91400"/>
              </a:lnSpc>
              <a:spcBef>
                <a:spcPts val="285"/>
              </a:spcBef>
            </a:pPr>
            <a:r>
              <a:rPr sz="18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</a:t>
            </a:r>
            <a:r>
              <a:rPr sz="18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sz="18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sz="18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sz="18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мые  </a:t>
            </a:r>
            <a:r>
              <a:rPr sz="18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 </a:t>
            </a:r>
            <a:r>
              <a:rPr sz="18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освоения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980"/>
              </a:lnSpc>
            </a:pPr>
            <a:r>
              <a:rPr sz="18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1" name="Прямая со стрелкой 50">
            <a:extLst>
              <a:ext uri="{FF2B5EF4-FFF2-40B4-BE49-F238E27FC236}">
                <a16:creationId xmlns:a16="http://schemas.microsoft.com/office/drawing/2014/main" id="{8E805EC2-2EB1-493B-89EA-18CEDE035160}"/>
              </a:ext>
            </a:extLst>
          </p:cNvPr>
          <p:cNvCxnSpPr>
            <a:cxnSpLocks/>
          </p:cNvCxnSpPr>
          <p:nvPr/>
        </p:nvCxnSpPr>
        <p:spPr>
          <a:xfrm flipH="1">
            <a:off x="3504151" y="1286871"/>
            <a:ext cx="723389" cy="5562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>
            <a:extLst>
              <a:ext uri="{FF2B5EF4-FFF2-40B4-BE49-F238E27FC236}">
                <a16:creationId xmlns:a16="http://schemas.microsoft.com/office/drawing/2014/main" id="{63CCAB45-C527-4407-9B9C-1E456154FD8B}"/>
              </a:ext>
            </a:extLst>
          </p:cNvPr>
          <p:cNvCxnSpPr>
            <a:cxnSpLocks/>
          </p:cNvCxnSpPr>
          <p:nvPr/>
        </p:nvCxnSpPr>
        <p:spPr>
          <a:xfrm>
            <a:off x="5632893" y="1314893"/>
            <a:ext cx="726387" cy="5139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>
            <a:extLst>
              <a:ext uri="{FF2B5EF4-FFF2-40B4-BE49-F238E27FC236}">
                <a16:creationId xmlns:a16="http://schemas.microsoft.com/office/drawing/2014/main" id="{6F89C5BD-4907-4843-B9F6-27CDECFA252D}"/>
              </a:ext>
            </a:extLst>
          </p:cNvPr>
          <p:cNvCxnSpPr>
            <a:cxnSpLocks/>
          </p:cNvCxnSpPr>
          <p:nvPr/>
        </p:nvCxnSpPr>
        <p:spPr>
          <a:xfrm flipH="1">
            <a:off x="2286000" y="3152022"/>
            <a:ext cx="772956" cy="6654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>
            <a:extLst>
              <a:ext uri="{FF2B5EF4-FFF2-40B4-BE49-F238E27FC236}">
                <a16:creationId xmlns:a16="http://schemas.microsoft.com/office/drawing/2014/main" id="{4961CE81-E1AA-43BC-B6DC-E6BE500BFE20}"/>
              </a:ext>
            </a:extLst>
          </p:cNvPr>
          <p:cNvCxnSpPr>
            <a:cxnSpLocks/>
          </p:cNvCxnSpPr>
          <p:nvPr/>
        </p:nvCxnSpPr>
        <p:spPr>
          <a:xfrm>
            <a:off x="3297401" y="3165277"/>
            <a:ext cx="1212240" cy="7061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>
            <a:extLst>
              <a:ext uri="{FF2B5EF4-FFF2-40B4-BE49-F238E27FC236}">
                <a16:creationId xmlns:a16="http://schemas.microsoft.com/office/drawing/2014/main" id="{A11E8689-A32C-4F72-83E2-2E35B0E06F97}"/>
              </a:ext>
            </a:extLst>
          </p:cNvPr>
          <p:cNvCxnSpPr>
            <a:cxnSpLocks/>
          </p:cNvCxnSpPr>
          <p:nvPr/>
        </p:nvCxnSpPr>
        <p:spPr>
          <a:xfrm>
            <a:off x="3773501" y="3179611"/>
            <a:ext cx="3468263" cy="7349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-296693" y="6021288"/>
            <a:ext cx="73574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«Детский сад № 157 г. Челябинска»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77324" y="5265546"/>
            <a:ext cx="2316681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912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-180528" y="1268760"/>
            <a:ext cx="8130986" cy="46525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62025" marR="952500" algn="ctr">
              <a:lnSpc>
                <a:spcPct val="100000"/>
              </a:lnSpc>
              <a:spcBef>
                <a:spcPts val="100"/>
              </a:spcBef>
            </a:pPr>
            <a:r>
              <a:rPr lang="ru-RU" sz="2400" spc="-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 </a:t>
            </a:r>
            <a:r>
              <a:rPr lang="ru-RU" sz="2400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социальных ситуаций развития </a:t>
            </a:r>
            <a:r>
              <a:rPr lang="ru-RU" sz="2400" spc="-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 </a:t>
            </a:r>
            <a:r>
              <a:rPr sz="2400" spc="-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z="24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развивающей </a:t>
            </a:r>
            <a:r>
              <a:rPr sz="24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предметно-пространственной </a:t>
            </a:r>
            <a:r>
              <a:rPr sz="24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среды,  </a:t>
            </a:r>
            <a:r>
              <a:rPr lang="ru-RU" sz="2400" spc="-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обеспечивающих позитивную </a:t>
            </a:r>
            <a:r>
              <a:rPr lang="ru-RU" sz="2400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социализацию</a:t>
            </a:r>
            <a:r>
              <a:rPr sz="2400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spc="-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мотивацию </a:t>
            </a:r>
            <a:r>
              <a:rPr sz="2400" spc="-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spc="-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поддержку</a:t>
            </a:r>
            <a:r>
              <a:rPr sz="2400" spc="-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индивидуальности</a:t>
            </a:r>
            <a:r>
              <a:rPr sz="2400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-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каждого ребенка </a:t>
            </a:r>
            <a:r>
              <a:rPr lang="ru-RU" sz="2400" spc="-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</a:t>
            </a:r>
            <a:r>
              <a:rPr sz="2400" spc="-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-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различные</a:t>
            </a:r>
            <a:r>
              <a:rPr sz="2400" spc="-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-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виды</a:t>
            </a:r>
            <a:r>
              <a:rPr sz="2400" spc="-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-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детской деятельности </a:t>
            </a:r>
            <a:r>
              <a:rPr lang="ru-RU" sz="2400" spc="-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spc="-114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игра, </a:t>
            </a:r>
            <a:r>
              <a:rPr lang="ru-RU" sz="2400" spc="-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познавательно-исследовательская деятельность</a:t>
            </a:r>
            <a:r>
              <a:rPr lang="ru-RU" sz="2400" spc="-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коммуникативная деятельность</a:t>
            </a:r>
            <a:r>
              <a:rPr lang="ru-RU" sz="2400" spc="-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изобразительная деятельность</a:t>
            </a:r>
            <a:r>
              <a:rPr lang="ru-RU" sz="2400" spc="-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spc="-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ознакомление с художественной литературой, </a:t>
            </a:r>
            <a:r>
              <a:rPr lang="ru-RU" sz="2400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музыкальная деятельность</a:t>
            </a:r>
            <a:r>
              <a:rPr lang="ru-RU" sz="2400" spc="-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spc="-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 рудовая деятельность</a:t>
            </a:r>
            <a:r>
              <a:rPr lang="ru-RU" sz="2400" spc="-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spc="-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двигательная</a:t>
            </a:r>
            <a:r>
              <a:rPr sz="2400" spc="-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активность </a:t>
            </a:r>
            <a:r>
              <a:rPr sz="24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2400" spc="-25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sz="2400" spc="-1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spc="-1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5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051720" y="670578"/>
            <a:ext cx="5184576" cy="382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8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endParaRPr sz="2400" b="1" spc="-80" dirty="0" err="1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22516" y="5845440"/>
            <a:ext cx="466165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«Детский сад № 157 г. Челябинска»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5640103"/>
            <a:ext cx="1800494" cy="117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340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3527" y="836712"/>
            <a:ext cx="8433048" cy="499816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4250" algn="just">
              <a:lnSpc>
                <a:spcPct val="100000"/>
              </a:lnSpc>
            </a:pP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6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Охрана</a:t>
            </a:r>
            <a:r>
              <a:rPr spc="-1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</a:t>
            </a:r>
            <a:r>
              <a:rPr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физического</a:t>
            </a:r>
            <a:r>
              <a:rPr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психического</a:t>
            </a:r>
            <a:r>
              <a:rPr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здоровья</a:t>
            </a:r>
            <a:r>
              <a:rPr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детей,</a:t>
            </a:r>
            <a:r>
              <a:rPr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9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числе</a:t>
            </a:r>
            <a:r>
              <a:rPr lang="ru-RU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</a:t>
            </a:r>
            <a:r>
              <a:rPr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эмоционального</a:t>
            </a:r>
            <a:r>
              <a:rPr spc="-1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благополучия</a:t>
            </a:r>
            <a:r>
              <a:rPr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50" algn="just">
              <a:lnSpc>
                <a:spcPct val="100000"/>
              </a:lnSpc>
            </a:pPr>
            <a:r>
              <a:rPr lang="ru-RU" spc="-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6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</a:t>
            </a:r>
            <a:r>
              <a:rPr spc="-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благоприятных 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</a:t>
            </a:r>
            <a:r>
              <a:rPr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</a:t>
            </a:r>
            <a:r>
              <a:rPr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 </a:t>
            </a:r>
            <a:r>
              <a:rPr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возрастными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индивидуальными 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возможностями, развитие </a:t>
            </a:r>
            <a:r>
              <a:rPr spc="-7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способностей</a:t>
            </a:r>
            <a:r>
              <a:rPr spc="-2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творческого</a:t>
            </a:r>
            <a:r>
              <a:rPr spc="-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потенциала 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каждого</a:t>
            </a:r>
            <a:r>
              <a:rPr spc="-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</a:t>
            </a:r>
            <a:r>
              <a:rPr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50" algn="just">
              <a:lnSpc>
                <a:spcPct val="100000"/>
              </a:lnSpc>
            </a:pPr>
            <a:r>
              <a:rPr lang="ru-RU" spc="-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6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Объединение</a:t>
            </a:r>
            <a:r>
              <a:rPr spc="-1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</a:t>
            </a:r>
            <a:r>
              <a:rPr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воспитания</a:t>
            </a:r>
            <a:r>
              <a:rPr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целостный</a:t>
            </a:r>
            <a:r>
              <a:rPr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образовательный</a:t>
            </a:r>
            <a:r>
              <a:rPr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 </a:t>
            </a:r>
            <a:r>
              <a:rPr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основе 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духовно-нравственных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pc="-7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социокультурных</a:t>
            </a:r>
            <a:r>
              <a:rPr spc="-3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3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spc="-8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ценностей</a:t>
            </a:r>
            <a:r>
              <a:rPr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50" algn="just">
              <a:lnSpc>
                <a:spcPct val="100000"/>
              </a:lnSpc>
            </a:pPr>
            <a:r>
              <a:rPr lang="ru-RU" spc="-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</a:t>
            </a:r>
            <a:r>
              <a:rPr spc="-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общей </a:t>
            </a:r>
            <a:r>
              <a:rPr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 </a:t>
            </a:r>
            <a:r>
              <a:rPr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личности 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 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 </a:t>
            </a:r>
            <a:r>
              <a:rPr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 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 </a:t>
            </a:r>
            <a:r>
              <a:rPr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социальных, </a:t>
            </a:r>
            <a:r>
              <a:rPr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нравственных, </a:t>
            </a:r>
            <a:r>
              <a:rPr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эстетических, </a:t>
            </a:r>
            <a:r>
              <a:rPr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интеллектуальных,</a:t>
            </a:r>
            <a:r>
              <a:rPr spc="-20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физических  </a:t>
            </a:r>
            <a:r>
              <a:rPr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качеств, 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инициативности, </a:t>
            </a:r>
            <a:r>
              <a:rPr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самостоятельности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ответственности,  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предпосылок </a:t>
            </a:r>
            <a:r>
              <a:rPr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учебной</a:t>
            </a:r>
            <a:r>
              <a:rPr spc="-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9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50" algn="just">
              <a:lnSpc>
                <a:spcPct val="100000"/>
              </a:lnSpc>
            </a:pPr>
            <a:r>
              <a:rPr lang="ru-RU" spc="-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5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</a:t>
            </a:r>
            <a:r>
              <a:rPr spc="-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социокультурной </a:t>
            </a:r>
            <a:r>
              <a:rPr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среды, </a:t>
            </a:r>
            <a:r>
              <a:rPr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соответствующей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возрастным</a:t>
            </a:r>
            <a:r>
              <a:rPr spc="-25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 индивидуальным 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особенностям</a:t>
            </a:r>
            <a:r>
              <a:rPr spc="-1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50" algn="just">
              <a:lnSpc>
                <a:spcPct val="100000"/>
              </a:lnSpc>
            </a:pPr>
            <a:r>
              <a:rPr lang="ru-RU" spc="-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7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</a:t>
            </a:r>
            <a:r>
              <a:rPr spc="-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психолого-педагогической </a:t>
            </a:r>
            <a:r>
              <a:rPr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поддержки </a:t>
            </a:r>
            <a:r>
              <a:rPr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семьи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повышение  </a:t>
            </a:r>
            <a:r>
              <a:rPr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компетентности </a:t>
            </a:r>
            <a:r>
              <a:rPr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 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(законных </a:t>
            </a:r>
            <a:r>
              <a:rPr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представителей) 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вопросах</a:t>
            </a:r>
            <a:r>
              <a:rPr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</a:t>
            </a:r>
            <a:r>
              <a:rPr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детей,</a:t>
            </a:r>
            <a:r>
              <a:rPr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охраны</a:t>
            </a:r>
            <a:r>
              <a:rPr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укрепления</a:t>
            </a:r>
            <a:r>
              <a:rPr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</a:t>
            </a:r>
            <a:r>
              <a:rPr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здоровья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50" algn="just">
              <a:lnSpc>
                <a:spcPct val="100000"/>
              </a:lnSpc>
            </a:pPr>
            <a:r>
              <a:rPr lang="ru-RU" spc="-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pc="-7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</a:t>
            </a:r>
            <a:r>
              <a:rPr spc="-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преемственности целей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содержания 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</a:t>
            </a:r>
            <a:r>
              <a:rPr spc="-3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 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начального общего</a:t>
            </a:r>
            <a:r>
              <a:rPr spc="-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092252" y="332656"/>
            <a:ext cx="289559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7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endParaRPr sz="24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2553" y="5661248"/>
            <a:ext cx="1826368" cy="119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398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4250" y="1142999"/>
            <a:ext cx="8132023" cy="4075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3300" marR="992505" algn="ctr">
              <a:lnSpc>
                <a:spcPct val="100000"/>
              </a:lnSpc>
            </a:pPr>
            <a:endParaRPr sz="1600" dirty="0">
              <a:latin typeface="Times New Roman"/>
              <a:cs typeface="Times New Roman"/>
            </a:endParaRPr>
          </a:p>
          <a:p>
            <a:pPr marL="182880" marR="173355" algn="ctr">
              <a:lnSpc>
                <a:spcPct val="100000"/>
              </a:lnSpc>
              <a:spcBef>
                <a:spcPts val="5"/>
              </a:spcBef>
            </a:pPr>
            <a:r>
              <a:rPr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Обязательная</a:t>
            </a:r>
            <a:r>
              <a:rPr b="1" spc="-1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8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часть</a:t>
            </a:r>
            <a:r>
              <a:rPr b="1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spc="-13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" marR="173355" algn="ctr">
              <a:lnSpc>
                <a:spcPct val="100000"/>
              </a:lnSpc>
              <a:spcBef>
                <a:spcPts val="5"/>
              </a:spcBef>
            </a:pPr>
            <a:r>
              <a:rPr spc="-7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</a:t>
            </a:r>
            <a:r>
              <a:rPr spc="-1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комплексность</a:t>
            </a:r>
            <a:r>
              <a:rPr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подхода</a:t>
            </a:r>
            <a:r>
              <a:rPr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 </a:t>
            </a:r>
            <a:r>
              <a:rPr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spc="-1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пяти</a:t>
            </a:r>
            <a:r>
              <a:rPr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взаимодополняющих</a:t>
            </a:r>
            <a:r>
              <a:rPr spc="-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</a:t>
            </a:r>
            <a:r>
              <a:rPr spc="-1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областях</a:t>
            </a:r>
            <a:r>
              <a:rPr lang="ru-RU" spc="-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pc="-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</a:t>
            </a:r>
            <a:r>
              <a:rPr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разработана </a:t>
            </a:r>
            <a:r>
              <a:rPr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</a:t>
            </a:r>
            <a:r>
              <a:rPr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Примерной </a:t>
            </a:r>
            <a:r>
              <a:rPr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</a:t>
            </a:r>
            <a:r>
              <a:rPr spc="-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4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r>
              <a:rPr spc="-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</a:t>
            </a:r>
            <a:r>
              <a:rPr lang="ru-RU" spc="-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4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endParaRPr lang="ru-RU" spc="-4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" marR="173355" algn="ctr">
              <a:lnSpc>
                <a:spcPct val="100000"/>
              </a:lnSpc>
              <a:spcBef>
                <a:spcPts val="5"/>
              </a:spcBef>
            </a:pPr>
            <a:endParaRPr lang="ru-RU" spc="-4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" marR="173355" algn="ctr">
              <a:lnSpc>
                <a:spcPct val="100000"/>
              </a:lnSpc>
              <a:spcBef>
                <a:spcPts val="5"/>
              </a:spcBef>
            </a:pPr>
            <a:r>
              <a:rPr lang="ru-RU" b="1" spc="-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</a:t>
            </a:r>
            <a:r>
              <a:rPr b="1" spc="-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b="1" spc="-1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формируем</a:t>
            </a:r>
            <a:r>
              <a:rPr lang="ru-RU" b="1" spc="-6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ая</a:t>
            </a:r>
            <a:r>
              <a:rPr b="1" spc="-14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участниками</a:t>
            </a:r>
            <a:r>
              <a:rPr b="1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</a:t>
            </a:r>
            <a:r>
              <a:rPr b="1"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6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отношений</a:t>
            </a:r>
            <a:endParaRPr lang="ru-RU" b="1" spc="-6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" marR="173355" algn="ctr">
              <a:lnSpc>
                <a:spcPct val="100000"/>
              </a:lnSpc>
              <a:spcBef>
                <a:spcPts val="5"/>
              </a:spcBef>
            </a:pPr>
            <a:r>
              <a:rPr spc="-7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представлены</a:t>
            </a:r>
            <a:r>
              <a:rPr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парциальные</a:t>
            </a:r>
            <a:r>
              <a:rPr spc="-1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</a:t>
            </a:r>
            <a:r>
              <a:rPr spc="-1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r>
              <a:rPr spc="-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методики</a:t>
            </a:r>
            <a:r>
              <a:rPr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82880" marR="173355" algn="ctr">
              <a:lnSpc>
                <a:spcPct val="100000"/>
              </a:lnSpc>
              <a:spcBef>
                <a:spcPts val="5"/>
              </a:spcBef>
            </a:pPr>
            <a:r>
              <a:rPr lang="ru-RU" spc="-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программно-методический</a:t>
            </a:r>
            <a:r>
              <a:rPr spc="-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</a:t>
            </a:r>
            <a:r>
              <a:rPr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«Наш</a:t>
            </a:r>
            <a:r>
              <a:rPr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</a:t>
            </a:r>
            <a:r>
              <a:rPr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Южный</a:t>
            </a:r>
            <a:r>
              <a:rPr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Урал» </a:t>
            </a:r>
            <a:r>
              <a:rPr spc="-1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Е. </a:t>
            </a:r>
            <a:r>
              <a:rPr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Бабунова, </a:t>
            </a:r>
            <a:endParaRPr lang="ru-RU" spc="-6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0" marR="173355" algn="ctr">
              <a:lnSpc>
                <a:spcPct val="100000"/>
              </a:lnSpc>
              <a:spcBef>
                <a:spcPts val="5"/>
              </a:spcBef>
            </a:pPr>
            <a:r>
              <a:rPr spc="-1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pc="-1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spc="-6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агаутдинова</a:t>
            </a:r>
            <a:r>
              <a:rPr spc="-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pc="-3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spc="-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r>
              <a:rPr lang="ru-RU" spc="-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4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4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</a:t>
            </a:r>
            <a:r>
              <a:rPr spc="-1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</a:t>
            </a:r>
            <a:r>
              <a:rPr spc="-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личности</a:t>
            </a:r>
            <a:r>
              <a:rPr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</a:t>
            </a:r>
            <a:r>
              <a:rPr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«Азбука</a:t>
            </a:r>
            <a:r>
              <a:rPr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общения»  </a:t>
            </a:r>
            <a:r>
              <a:rPr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(Л.М.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Щипицына, </a:t>
            </a:r>
            <a:r>
              <a:rPr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О.В. 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Защиринская </a:t>
            </a:r>
            <a:r>
              <a:rPr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pc="-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0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spc="-1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.);</a:t>
            </a:r>
            <a:r>
              <a:rPr lang="ru-RU" spc="-1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</a:t>
            </a:r>
            <a:r>
              <a:rPr spc="-1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экологического</a:t>
            </a:r>
            <a:r>
              <a:rPr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воспитания</a:t>
            </a:r>
            <a:r>
              <a:rPr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детском</a:t>
            </a:r>
            <a:r>
              <a:rPr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саду</a:t>
            </a:r>
            <a:r>
              <a:rPr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(С.Н.</a:t>
            </a:r>
            <a:r>
              <a:rPr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Николаева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элементарное</a:t>
            </a:r>
            <a:r>
              <a:rPr spc="-1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</a:t>
            </a:r>
            <a:r>
              <a:rPr lang="ru-RU" spc="-6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ицирование</a:t>
            </a:r>
            <a:r>
              <a:rPr lang="ru-RU" spc="-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 системе Карла </a:t>
            </a:r>
            <a:r>
              <a:rPr lang="ru-RU" spc="-6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Орфа</a:t>
            </a:r>
            <a:r>
              <a:rPr spc="-7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r>
              <a:rPr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spc="-7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</a:t>
            </a:r>
            <a:r>
              <a:rPr lang="ru-RU" spc="-7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ое</a:t>
            </a:r>
            <a:r>
              <a:rPr lang="ru-RU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воспитание </a:t>
            </a:r>
            <a:r>
              <a:rPr spc="-1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детском</a:t>
            </a:r>
            <a:r>
              <a:rPr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саду</a:t>
            </a:r>
            <a:r>
              <a:rPr spc="-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spc="-1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pc="-1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Э.Я. Степаненко</a:t>
            </a:r>
            <a:r>
              <a:rPr spc="-7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spc="-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1905" algn="ctr">
              <a:lnSpc>
                <a:spcPct val="100000"/>
              </a:lnSpc>
              <a:spcBef>
                <a:spcPts val="5"/>
              </a:spcBef>
            </a:pPr>
            <a:endParaRPr sz="16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968249" y="406331"/>
            <a:ext cx="32766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95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Программы</a:t>
            </a:r>
            <a:endParaRPr sz="18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22516" y="5845440"/>
            <a:ext cx="53097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«Детский сад № 157 г. Челябинска»</a:t>
            </a:r>
          </a:p>
          <a:p>
            <a:pPr algn="ctr">
              <a:spcAft>
                <a:spcPts val="0"/>
              </a:spcAft>
            </a:pP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5856" y="5572985"/>
            <a:ext cx="1973065" cy="1292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512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bject 33">
            <a:extLst>
              <a:ext uri="{FF2B5EF4-FFF2-40B4-BE49-F238E27FC236}">
                <a16:creationId xmlns:a16="http://schemas.microsoft.com/office/drawing/2014/main" id="{EF9C9194-0125-4595-8611-48A74EEFA775}"/>
              </a:ext>
            </a:extLst>
          </p:cNvPr>
          <p:cNvSpPr/>
          <p:nvPr/>
        </p:nvSpPr>
        <p:spPr>
          <a:xfrm>
            <a:off x="5690822" y="1238373"/>
            <a:ext cx="1673225" cy="26114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876467" y="1401722"/>
            <a:ext cx="1448312" cy="2348233"/>
          </a:xfrm>
          <a:custGeom>
            <a:avLst/>
            <a:gdLst/>
            <a:ahLst/>
            <a:cxnLst/>
            <a:rect l="l" t="t" r="r" b="b"/>
            <a:pathLst>
              <a:path w="1985010" h="1851025">
                <a:moveTo>
                  <a:pt x="1799716" y="0"/>
                </a:moveTo>
                <a:lnTo>
                  <a:pt x="185165" y="0"/>
                </a:lnTo>
                <a:lnTo>
                  <a:pt x="135951" y="6616"/>
                </a:lnTo>
                <a:lnTo>
                  <a:pt x="91722" y="25287"/>
                </a:lnTo>
                <a:lnTo>
                  <a:pt x="54244" y="54244"/>
                </a:lnTo>
                <a:lnTo>
                  <a:pt x="25287" y="91722"/>
                </a:lnTo>
                <a:lnTo>
                  <a:pt x="6616" y="135951"/>
                </a:lnTo>
                <a:lnTo>
                  <a:pt x="0" y="185166"/>
                </a:lnTo>
                <a:lnTo>
                  <a:pt x="0" y="1665986"/>
                </a:lnTo>
                <a:lnTo>
                  <a:pt x="6616" y="1715190"/>
                </a:lnTo>
                <a:lnTo>
                  <a:pt x="25287" y="1759396"/>
                </a:lnTo>
                <a:lnTo>
                  <a:pt x="54244" y="1796843"/>
                </a:lnTo>
                <a:lnTo>
                  <a:pt x="91722" y="1825770"/>
                </a:lnTo>
                <a:lnTo>
                  <a:pt x="135951" y="1844418"/>
                </a:lnTo>
                <a:lnTo>
                  <a:pt x="185165" y="1851025"/>
                </a:lnTo>
                <a:lnTo>
                  <a:pt x="1799716" y="1851025"/>
                </a:lnTo>
                <a:lnTo>
                  <a:pt x="1848877" y="1844418"/>
                </a:lnTo>
                <a:lnTo>
                  <a:pt x="1893071" y="1825770"/>
                </a:lnTo>
                <a:lnTo>
                  <a:pt x="1930526" y="1796843"/>
                </a:lnTo>
                <a:lnTo>
                  <a:pt x="1959473" y="1759396"/>
                </a:lnTo>
                <a:lnTo>
                  <a:pt x="1978140" y="1715190"/>
                </a:lnTo>
                <a:lnTo>
                  <a:pt x="1984755" y="1665986"/>
                </a:lnTo>
                <a:lnTo>
                  <a:pt x="1984755" y="185166"/>
                </a:lnTo>
                <a:lnTo>
                  <a:pt x="1978140" y="135951"/>
                </a:lnTo>
                <a:lnTo>
                  <a:pt x="1959473" y="91722"/>
                </a:lnTo>
                <a:lnTo>
                  <a:pt x="1930527" y="54244"/>
                </a:lnTo>
                <a:lnTo>
                  <a:pt x="1893071" y="25287"/>
                </a:lnTo>
                <a:lnTo>
                  <a:pt x="1848877" y="6616"/>
                </a:lnTo>
                <a:lnTo>
                  <a:pt x="1799716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166996" y="1195958"/>
            <a:ext cx="342645" cy="2378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441193" y="96452"/>
            <a:ext cx="4690871" cy="6263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667000" y="300477"/>
            <a:ext cx="4585970" cy="527050"/>
          </a:xfrm>
          <a:custGeom>
            <a:avLst/>
            <a:gdLst/>
            <a:ahLst/>
            <a:cxnLst/>
            <a:rect l="l" t="t" r="r" b="b"/>
            <a:pathLst>
              <a:path w="4585970" h="527050">
                <a:moveTo>
                  <a:pt x="4532757" y="0"/>
                </a:moveTo>
                <a:lnTo>
                  <a:pt x="52705" y="0"/>
                </a:lnTo>
                <a:lnTo>
                  <a:pt x="32200" y="4145"/>
                </a:lnTo>
                <a:lnTo>
                  <a:pt x="15446" y="15446"/>
                </a:lnTo>
                <a:lnTo>
                  <a:pt x="4145" y="32200"/>
                </a:lnTo>
                <a:lnTo>
                  <a:pt x="0" y="52704"/>
                </a:lnTo>
                <a:lnTo>
                  <a:pt x="0" y="474090"/>
                </a:lnTo>
                <a:lnTo>
                  <a:pt x="4145" y="494575"/>
                </a:lnTo>
                <a:lnTo>
                  <a:pt x="15446" y="511286"/>
                </a:lnTo>
                <a:lnTo>
                  <a:pt x="32200" y="522543"/>
                </a:lnTo>
                <a:lnTo>
                  <a:pt x="52705" y="526668"/>
                </a:lnTo>
                <a:lnTo>
                  <a:pt x="4532757" y="526668"/>
                </a:lnTo>
                <a:lnTo>
                  <a:pt x="4553261" y="522543"/>
                </a:lnTo>
                <a:lnTo>
                  <a:pt x="4570015" y="511286"/>
                </a:lnTo>
                <a:lnTo>
                  <a:pt x="4581316" y="494575"/>
                </a:lnTo>
                <a:lnTo>
                  <a:pt x="4585461" y="474090"/>
                </a:lnTo>
                <a:lnTo>
                  <a:pt x="4585461" y="52704"/>
                </a:lnTo>
                <a:lnTo>
                  <a:pt x="4581316" y="32200"/>
                </a:lnTo>
                <a:lnTo>
                  <a:pt x="4570015" y="15446"/>
                </a:lnTo>
                <a:lnTo>
                  <a:pt x="4553261" y="4145"/>
                </a:lnTo>
                <a:lnTo>
                  <a:pt x="4532757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667000" y="282955"/>
            <a:ext cx="4585970" cy="527050"/>
          </a:xfrm>
          <a:custGeom>
            <a:avLst/>
            <a:gdLst/>
            <a:ahLst/>
            <a:cxnLst/>
            <a:rect l="l" t="t" r="r" b="b"/>
            <a:pathLst>
              <a:path w="4585970" h="527050">
                <a:moveTo>
                  <a:pt x="0" y="52704"/>
                </a:moveTo>
                <a:lnTo>
                  <a:pt x="4145" y="32200"/>
                </a:lnTo>
                <a:lnTo>
                  <a:pt x="15446" y="15446"/>
                </a:lnTo>
                <a:lnTo>
                  <a:pt x="32200" y="4145"/>
                </a:lnTo>
                <a:lnTo>
                  <a:pt x="52705" y="0"/>
                </a:lnTo>
                <a:lnTo>
                  <a:pt x="4532757" y="0"/>
                </a:lnTo>
                <a:lnTo>
                  <a:pt x="4553261" y="4145"/>
                </a:lnTo>
                <a:lnTo>
                  <a:pt x="4570015" y="15446"/>
                </a:lnTo>
                <a:lnTo>
                  <a:pt x="4581316" y="32200"/>
                </a:lnTo>
                <a:lnTo>
                  <a:pt x="4585461" y="52704"/>
                </a:lnTo>
                <a:lnTo>
                  <a:pt x="4585461" y="474090"/>
                </a:lnTo>
                <a:lnTo>
                  <a:pt x="4581316" y="494575"/>
                </a:lnTo>
                <a:lnTo>
                  <a:pt x="4570015" y="511286"/>
                </a:lnTo>
                <a:lnTo>
                  <a:pt x="4553261" y="522543"/>
                </a:lnTo>
                <a:lnTo>
                  <a:pt x="4532757" y="526668"/>
                </a:lnTo>
                <a:lnTo>
                  <a:pt x="52705" y="526668"/>
                </a:lnTo>
                <a:lnTo>
                  <a:pt x="32200" y="522543"/>
                </a:lnTo>
                <a:lnTo>
                  <a:pt x="15446" y="511286"/>
                </a:lnTo>
                <a:lnTo>
                  <a:pt x="4145" y="494575"/>
                </a:lnTo>
                <a:lnTo>
                  <a:pt x="0" y="474090"/>
                </a:lnTo>
                <a:lnTo>
                  <a:pt x="0" y="52704"/>
                </a:lnTo>
                <a:close/>
              </a:path>
            </a:pathLst>
          </a:custGeom>
          <a:ln w="9524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3645407" y="390203"/>
            <a:ext cx="2364740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spc="-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Содержательный</a:t>
            </a:r>
            <a:r>
              <a:rPr sz="1700" b="1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b="1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</a:t>
            </a:r>
            <a:endParaRPr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98718" y="1195958"/>
            <a:ext cx="1936738" cy="26369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92608" y="1314894"/>
            <a:ext cx="1819148" cy="2415972"/>
          </a:xfrm>
          <a:custGeom>
            <a:avLst/>
            <a:gdLst/>
            <a:ahLst/>
            <a:cxnLst/>
            <a:rect l="l" t="t" r="r" b="b"/>
            <a:pathLst>
              <a:path w="1985010" h="2987675">
                <a:moveTo>
                  <a:pt x="1786255" y="0"/>
                </a:moveTo>
                <a:lnTo>
                  <a:pt x="198500" y="0"/>
                </a:lnTo>
                <a:lnTo>
                  <a:pt x="152955" y="5237"/>
                </a:lnTo>
                <a:lnTo>
                  <a:pt x="111162" y="20158"/>
                </a:lnTo>
                <a:lnTo>
                  <a:pt x="74307" y="43577"/>
                </a:lnTo>
                <a:lnTo>
                  <a:pt x="43577" y="74307"/>
                </a:lnTo>
                <a:lnTo>
                  <a:pt x="20158" y="111162"/>
                </a:lnTo>
                <a:lnTo>
                  <a:pt x="5237" y="152955"/>
                </a:lnTo>
                <a:lnTo>
                  <a:pt x="0" y="198500"/>
                </a:lnTo>
                <a:lnTo>
                  <a:pt x="0" y="2789047"/>
                </a:lnTo>
                <a:lnTo>
                  <a:pt x="5237" y="2834554"/>
                </a:lnTo>
                <a:lnTo>
                  <a:pt x="20158" y="2876328"/>
                </a:lnTo>
                <a:lnTo>
                  <a:pt x="43577" y="2913177"/>
                </a:lnTo>
                <a:lnTo>
                  <a:pt x="74307" y="2943911"/>
                </a:lnTo>
                <a:lnTo>
                  <a:pt x="111162" y="2967338"/>
                </a:lnTo>
                <a:lnTo>
                  <a:pt x="152955" y="2982268"/>
                </a:lnTo>
                <a:lnTo>
                  <a:pt x="198500" y="2987509"/>
                </a:lnTo>
                <a:lnTo>
                  <a:pt x="1786255" y="2987509"/>
                </a:lnTo>
                <a:lnTo>
                  <a:pt x="1831753" y="2982268"/>
                </a:lnTo>
                <a:lnTo>
                  <a:pt x="1873513" y="2967338"/>
                </a:lnTo>
                <a:lnTo>
                  <a:pt x="1910345" y="2943911"/>
                </a:lnTo>
                <a:lnTo>
                  <a:pt x="1941061" y="2913177"/>
                </a:lnTo>
                <a:lnTo>
                  <a:pt x="1964473" y="2876328"/>
                </a:lnTo>
                <a:lnTo>
                  <a:pt x="1979392" y="2834554"/>
                </a:lnTo>
                <a:lnTo>
                  <a:pt x="1984629" y="2789047"/>
                </a:lnTo>
                <a:lnTo>
                  <a:pt x="1984629" y="198500"/>
                </a:lnTo>
                <a:lnTo>
                  <a:pt x="1979392" y="152955"/>
                </a:lnTo>
                <a:lnTo>
                  <a:pt x="1964473" y="111162"/>
                </a:lnTo>
                <a:lnTo>
                  <a:pt x="1941061" y="74307"/>
                </a:lnTo>
                <a:lnTo>
                  <a:pt x="1910345" y="43577"/>
                </a:lnTo>
                <a:lnTo>
                  <a:pt x="1873513" y="20158"/>
                </a:lnTo>
                <a:lnTo>
                  <a:pt x="1831753" y="5237"/>
                </a:lnTo>
                <a:lnTo>
                  <a:pt x="1786255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81379" y="1323362"/>
            <a:ext cx="1772019" cy="2415972"/>
          </a:xfrm>
          <a:custGeom>
            <a:avLst/>
            <a:gdLst/>
            <a:ahLst/>
            <a:cxnLst/>
            <a:rect l="l" t="t" r="r" b="b"/>
            <a:pathLst>
              <a:path w="1985010" h="2987675">
                <a:moveTo>
                  <a:pt x="0" y="198500"/>
                </a:moveTo>
                <a:lnTo>
                  <a:pt x="5237" y="152955"/>
                </a:lnTo>
                <a:lnTo>
                  <a:pt x="20158" y="111162"/>
                </a:lnTo>
                <a:lnTo>
                  <a:pt x="43577" y="74307"/>
                </a:lnTo>
                <a:lnTo>
                  <a:pt x="74307" y="43577"/>
                </a:lnTo>
                <a:lnTo>
                  <a:pt x="111162" y="20158"/>
                </a:lnTo>
                <a:lnTo>
                  <a:pt x="152955" y="5237"/>
                </a:lnTo>
                <a:lnTo>
                  <a:pt x="198500" y="0"/>
                </a:lnTo>
                <a:lnTo>
                  <a:pt x="1786255" y="0"/>
                </a:lnTo>
                <a:lnTo>
                  <a:pt x="1831753" y="5237"/>
                </a:lnTo>
                <a:lnTo>
                  <a:pt x="1873513" y="20158"/>
                </a:lnTo>
                <a:lnTo>
                  <a:pt x="1910345" y="43577"/>
                </a:lnTo>
                <a:lnTo>
                  <a:pt x="1941061" y="74307"/>
                </a:lnTo>
                <a:lnTo>
                  <a:pt x="1964473" y="111162"/>
                </a:lnTo>
                <a:lnTo>
                  <a:pt x="1979392" y="152955"/>
                </a:lnTo>
                <a:lnTo>
                  <a:pt x="1984629" y="198500"/>
                </a:lnTo>
                <a:lnTo>
                  <a:pt x="1984629" y="2789047"/>
                </a:lnTo>
                <a:lnTo>
                  <a:pt x="1979392" y="2834554"/>
                </a:lnTo>
                <a:lnTo>
                  <a:pt x="1964473" y="2876328"/>
                </a:lnTo>
                <a:lnTo>
                  <a:pt x="1941061" y="2913177"/>
                </a:lnTo>
                <a:lnTo>
                  <a:pt x="1910345" y="2943911"/>
                </a:lnTo>
                <a:lnTo>
                  <a:pt x="1873513" y="2967338"/>
                </a:lnTo>
                <a:lnTo>
                  <a:pt x="1831753" y="2982268"/>
                </a:lnTo>
                <a:lnTo>
                  <a:pt x="1786255" y="2987509"/>
                </a:lnTo>
                <a:lnTo>
                  <a:pt x="198500" y="2987509"/>
                </a:lnTo>
                <a:lnTo>
                  <a:pt x="152955" y="2982268"/>
                </a:lnTo>
                <a:lnTo>
                  <a:pt x="111162" y="2967338"/>
                </a:lnTo>
                <a:lnTo>
                  <a:pt x="74307" y="2943911"/>
                </a:lnTo>
                <a:lnTo>
                  <a:pt x="43577" y="2913177"/>
                </a:lnTo>
                <a:lnTo>
                  <a:pt x="20158" y="2876328"/>
                </a:lnTo>
                <a:lnTo>
                  <a:pt x="5237" y="2834554"/>
                </a:lnTo>
                <a:lnTo>
                  <a:pt x="0" y="2789047"/>
                </a:lnTo>
                <a:lnTo>
                  <a:pt x="0" y="198500"/>
                </a:lnTo>
                <a:close/>
              </a:path>
            </a:pathLst>
          </a:custGeom>
          <a:ln w="9524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323216" y="1454137"/>
            <a:ext cx="1712240" cy="221932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43180" marR="34290" indent="-635" algn="ctr">
              <a:lnSpc>
                <a:spcPct val="91500"/>
              </a:lnSpc>
              <a:spcBef>
                <a:spcPts val="275"/>
              </a:spcBef>
            </a:pPr>
            <a:r>
              <a:rPr sz="17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 </a:t>
            </a:r>
            <a:r>
              <a:rPr sz="17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sz="17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sz="17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sz="17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азова</a:t>
            </a:r>
            <a:r>
              <a:rPr sz="17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sz="1700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sz="17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льн</a:t>
            </a:r>
            <a:r>
              <a:rPr sz="17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sz="17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  </a:t>
            </a:r>
            <a:r>
              <a:rPr sz="17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sz="1700" spc="-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765" marR="15240" indent="149225" algn="just">
              <a:lnSpc>
                <a:spcPts val="1870"/>
              </a:lnSpc>
              <a:spcBef>
                <a:spcPts val="25"/>
              </a:spcBef>
            </a:pPr>
            <a:r>
              <a:rPr sz="1700" spc="-8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</a:t>
            </a:r>
            <a:r>
              <a:rPr sz="17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700" spc="-8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765" marR="15240" indent="149225" algn="just">
              <a:lnSpc>
                <a:spcPts val="1870"/>
              </a:lnSpc>
              <a:spcBef>
                <a:spcPts val="25"/>
              </a:spcBef>
            </a:pPr>
            <a:r>
              <a:rPr sz="1700" spc="-1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 </a:t>
            </a:r>
            <a:r>
              <a:rPr sz="17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направлениями  </a:t>
            </a:r>
            <a:r>
              <a:rPr sz="17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</a:t>
            </a:r>
            <a:r>
              <a:rPr sz="1700" spc="-2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</a:t>
            </a:r>
            <a:endParaRPr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0380">
              <a:lnSpc>
                <a:spcPts val="1750"/>
              </a:lnSpc>
            </a:pPr>
            <a:r>
              <a:rPr sz="17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sz="1700" spc="-1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пяти</a:t>
            </a:r>
            <a:endParaRPr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65" marR="5080" algn="ctr">
              <a:lnSpc>
                <a:spcPts val="1870"/>
              </a:lnSpc>
              <a:spcBef>
                <a:spcPts val="120"/>
              </a:spcBef>
            </a:pPr>
            <a:r>
              <a:rPr sz="1700" spc="-3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sz="1700" spc="-2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sz="1700" spc="-5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sz="1700" spc="-6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азова</a:t>
            </a:r>
            <a:r>
              <a:rPr sz="1700" spc="-7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sz="1700" spc="-12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sz="1700" spc="-6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льн</a:t>
            </a:r>
            <a:r>
              <a:rPr sz="1700" spc="-7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sz="17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sz="17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1700" spc="-7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областям</a:t>
            </a:r>
            <a:endParaRPr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7378751" y="1212897"/>
            <a:ext cx="1798804" cy="457830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5985308" y="1521952"/>
            <a:ext cx="1230630" cy="123317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 marR="5080" indent="118745">
              <a:lnSpc>
                <a:spcPct val="91500"/>
              </a:lnSpc>
              <a:spcBef>
                <a:spcPts val="275"/>
              </a:spcBef>
            </a:pPr>
            <a:r>
              <a:rPr sz="17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и  </a:t>
            </a:r>
            <a:r>
              <a:rPr sz="17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</a:t>
            </a:r>
            <a:r>
              <a:rPr sz="17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sz="17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z="17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ления  </a:t>
            </a:r>
            <a:r>
              <a:rPr sz="17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поддержки</a:t>
            </a:r>
            <a:endParaRPr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5" algn="ctr">
              <a:lnSpc>
                <a:spcPts val="1775"/>
              </a:lnSpc>
            </a:pPr>
            <a:r>
              <a:rPr sz="17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детской</a:t>
            </a:r>
            <a:endParaRPr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905" algn="ctr">
              <a:lnSpc>
                <a:spcPts val="1955"/>
              </a:lnSpc>
            </a:pPr>
            <a:r>
              <a:rPr sz="17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инициативы</a:t>
            </a:r>
            <a:endParaRPr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3889755" y="1221435"/>
            <a:ext cx="1751678" cy="26114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057753" y="1404213"/>
            <a:ext cx="1528821" cy="2375353"/>
          </a:xfrm>
          <a:custGeom>
            <a:avLst/>
            <a:gdLst/>
            <a:ahLst/>
            <a:cxnLst/>
            <a:rect l="l" t="t" r="r" b="b"/>
            <a:pathLst>
              <a:path w="1985009" h="1867535">
                <a:moveTo>
                  <a:pt x="1797939" y="0"/>
                </a:moveTo>
                <a:lnTo>
                  <a:pt x="186690" y="0"/>
                </a:lnTo>
                <a:lnTo>
                  <a:pt x="137054" y="6676"/>
                </a:lnTo>
                <a:lnTo>
                  <a:pt x="92455" y="25517"/>
                </a:lnTo>
                <a:lnTo>
                  <a:pt x="54673" y="54737"/>
                </a:lnTo>
                <a:lnTo>
                  <a:pt x="25484" y="92550"/>
                </a:lnTo>
                <a:lnTo>
                  <a:pt x="6667" y="137171"/>
                </a:lnTo>
                <a:lnTo>
                  <a:pt x="0" y="186817"/>
                </a:lnTo>
                <a:lnTo>
                  <a:pt x="0" y="1680591"/>
                </a:lnTo>
                <a:lnTo>
                  <a:pt x="6667" y="1730280"/>
                </a:lnTo>
                <a:lnTo>
                  <a:pt x="25484" y="1774914"/>
                </a:lnTo>
                <a:lnTo>
                  <a:pt x="54673" y="1812718"/>
                </a:lnTo>
                <a:lnTo>
                  <a:pt x="92456" y="1841918"/>
                </a:lnTo>
                <a:lnTo>
                  <a:pt x="137054" y="1860739"/>
                </a:lnTo>
                <a:lnTo>
                  <a:pt x="186690" y="1867408"/>
                </a:lnTo>
                <a:lnTo>
                  <a:pt x="1797939" y="1867408"/>
                </a:lnTo>
                <a:lnTo>
                  <a:pt x="1847584" y="1860739"/>
                </a:lnTo>
                <a:lnTo>
                  <a:pt x="1892205" y="1841918"/>
                </a:lnTo>
                <a:lnTo>
                  <a:pt x="1930019" y="1812718"/>
                </a:lnTo>
                <a:lnTo>
                  <a:pt x="1959238" y="1774914"/>
                </a:lnTo>
                <a:lnTo>
                  <a:pt x="1978079" y="1730280"/>
                </a:lnTo>
                <a:lnTo>
                  <a:pt x="1984755" y="1680591"/>
                </a:lnTo>
                <a:lnTo>
                  <a:pt x="1984755" y="186817"/>
                </a:lnTo>
                <a:lnTo>
                  <a:pt x="1978079" y="137171"/>
                </a:lnTo>
                <a:lnTo>
                  <a:pt x="1959238" y="92550"/>
                </a:lnTo>
                <a:lnTo>
                  <a:pt x="1930019" y="54737"/>
                </a:lnTo>
                <a:lnTo>
                  <a:pt x="1892205" y="25517"/>
                </a:lnTo>
                <a:lnTo>
                  <a:pt x="1847584" y="6676"/>
                </a:lnTo>
                <a:lnTo>
                  <a:pt x="1797939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053231" y="1381499"/>
            <a:ext cx="1519554" cy="2346930"/>
          </a:xfrm>
          <a:custGeom>
            <a:avLst/>
            <a:gdLst/>
            <a:ahLst/>
            <a:cxnLst/>
            <a:rect l="l" t="t" r="r" b="b"/>
            <a:pathLst>
              <a:path w="1985009" h="1867535">
                <a:moveTo>
                  <a:pt x="0" y="186817"/>
                </a:moveTo>
                <a:lnTo>
                  <a:pt x="6667" y="137171"/>
                </a:lnTo>
                <a:lnTo>
                  <a:pt x="25484" y="92550"/>
                </a:lnTo>
                <a:lnTo>
                  <a:pt x="54673" y="54737"/>
                </a:lnTo>
                <a:lnTo>
                  <a:pt x="92455" y="25517"/>
                </a:lnTo>
                <a:lnTo>
                  <a:pt x="137054" y="6676"/>
                </a:lnTo>
                <a:lnTo>
                  <a:pt x="186690" y="0"/>
                </a:lnTo>
                <a:lnTo>
                  <a:pt x="1797939" y="0"/>
                </a:lnTo>
                <a:lnTo>
                  <a:pt x="1847584" y="6676"/>
                </a:lnTo>
                <a:lnTo>
                  <a:pt x="1892205" y="25517"/>
                </a:lnTo>
                <a:lnTo>
                  <a:pt x="1930019" y="54737"/>
                </a:lnTo>
                <a:lnTo>
                  <a:pt x="1959238" y="92550"/>
                </a:lnTo>
                <a:lnTo>
                  <a:pt x="1978079" y="137171"/>
                </a:lnTo>
                <a:lnTo>
                  <a:pt x="1984755" y="186817"/>
                </a:lnTo>
                <a:lnTo>
                  <a:pt x="1984755" y="1680591"/>
                </a:lnTo>
                <a:lnTo>
                  <a:pt x="1978079" y="1730280"/>
                </a:lnTo>
                <a:lnTo>
                  <a:pt x="1959238" y="1774914"/>
                </a:lnTo>
                <a:lnTo>
                  <a:pt x="1930019" y="1812718"/>
                </a:lnTo>
                <a:lnTo>
                  <a:pt x="1892205" y="1841918"/>
                </a:lnTo>
                <a:lnTo>
                  <a:pt x="1847584" y="1860739"/>
                </a:lnTo>
                <a:lnTo>
                  <a:pt x="1797939" y="1867408"/>
                </a:lnTo>
                <a:lnTo>
                  <a:pt x="186690" y="1867408"/>
                </a:lnTo>
                <a:lnTo>
                  <a:pt x="137054" y="1860739"/>
                </a:lnTo>
                <a:lnTo>
                  <a:pt x="92456" y="1841918"/>
                </a:lnTo>
                <a:lnTo>
                  <a:pt x="54673" y="1812718"/>
                </a:lnTo>
                <a:lnTo>
                  <a:pt x="25484" y="1774914"/>
                </a:lnTo>
                <a:lnTo>
                  <a:pt x="6667" y="1730280"/>
                </a:lnTo>
                <a:lnTo>
                  <a:pt x="0" y="1680591"/>
                </a:lnTo>
                <a:lnTo>
                  <a:pt x="0" y="186817"/>
                </a:lnTo>
                <a:close/>
              </a:path>
            </a:pathLst>
          </a:custGeom>
          <a:ln w="9525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4116818" y="1438897"/>
            <a:ext cx="1319278" cy="126477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indent="-635" algn="ctr">
              <a:lnSpc>
                <a:spcPct val="91400"/>
              </a:lnSpc>
              <a:spcBef>
                <a:spcPts val="280"/>
              </a:spcBef>
            </a:pPr>
            <a:r>
              <a:rPr sz="1700" spc="-6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</a:t>
            </a:r>
            <a:r>
              <a:rPr sz="17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1700" spc="-6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</a:t>
            </a:r>
            <a:r>
              <a:rPr lang="ru-RU" sz="17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 marL="12700" marR="5080" indent="-635" algn="ctr">
              <a:lnSpc>
                <a:spcPct val="91400"/>
              </a:lnSpc>
              <a:spcBef>
                <a:spcPts val="280"/>
              </a:spcBef>
            </a:pPr>
            <a:r>
              <a:rPr sz="1700" spc="-6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ствия</a:t>
            </a:r>
            <a:r>
              <a:rPr sz="1700" spc="-2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sz="17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семьями  воспитанников</a:t>
            </a:r>
            <a:endParaRPr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object 29">
            <a:extLst>
              <a:ext uri="{FF2B5EF4-FFF2-40B4-BE49-F238E27FC236}">
                <a16:creationId xmlns:a16="http://schemas.microsoft.com/office/drawing/2014/main" id="{216DC8D6-68B9-4DE9-A4A6-839FA74EA2EF}"/>
              </a:ext>
            </a:extLst>
          </p:cNvPr>
          <p:cNvSpPr/>
          <p:nvPr/>
        </p:nvSpPr>
        <p:spPr>
          <a:xfrm>
            <a:off x="2144658" y="1212896"/>
            <a:ext cx="1717465" cy="263690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26">
            <a:extLst>
              <a:ext uri="{FF2B5EF4-FFF2-40B4-BE49-F238E27FC236}">
                <a16:creationId xmlns:a16="http://schemas.microsoft.com/office/drawing/2014/main" id="{845B6428-4319-46ED-B1B9-F0552F90633C}"/>
              </a:ext>
            </a:extLst>
          </p:cNvPr>
          <p:cNvSpPr/>
          <p:nvPr/>
        </p:nvSpPr>
        <p:spPr>
          <a:xfrm>
            <a:off x="2289901" y="1359973"/>
            <a:ext cx="1522833" cy="2389982"/>
          </a:xfrm>
          <a:custGeom>
            <a:avLst/>
            <a:gdLst/>
            <a:ahLst/>
            <a:cxnLst/>
            <a:rect l="l" t="t" r="r" b="b"/>
            <a:pathLst>
              <a:path w="1985010" h="2987675">
                <a:moveTo>
                  <a:pt x="1786255" y="0"/>
                </a:moveTo>
                <a:lnTo>
                  <a:pt x="198500" y="0"/>
                </a:lnTo>
                <a:lnTo>
                  <a:pt x="152955" y="5237"/>
                </a:lnTo>
                <a:lnTo>
                  <a:pt x="111162" y="20158"/>
                </a:lnTo>
                <a:lnTo>
                  <a:pt x="74307" y="43577"/>
                </a:lnTo>
                <a:lnTo>
                  <a:pt x="43577" y="74307"/>
                </a:lnTo>
                <a:lnTo>
                  <a:pt x="20158" y="111162"/>
                </a:lnTo>
                <a:lnTo>
                  <a:pt x="5237" y="152955"/>
                </a:lnTo>
                <a:lnTo>
                  <a:pt x="0" y="198500"/>
                </a:lnTo>
                <a:lnTo>
                  <a:pt x="0" y="2789047"/>
                </a:lnTo>
                <a:lnTo>
                  <a:pt x="5237" y="2834554"/>
                </a:lnTo>
                <a:lnTo>
                  <a:pt x="20158" y="2876328"/>
                </a:lnTo>
                <a:lnTo>
                  <a:pt x="43577" y="2913177"/>
                </a:lnTo>
                <a:lnTo>
                  <a:pt x="74307" y="2943911"/>
                </a:lnTo>
                <a:lnTo>
                  <a:pt x="111162" y="2967338"/>
                </a:lnTo>
                <a:lnTo>
                  <a:pt x="152955" y="2982268"/>
                </a:lnTo>
                <a:lnTo>
                  <a:pt x="198500" y="2987509"/>
                </a:lnTo>
                <a:lnTo>
                  <a:pt x="1786255" y="2987509"/>
                </a:lnTo>
                <a:lnTo>
                  <a:pt x="1831753" y="2982268"/>
                </a:lnTo>
                <a:lnTo>
                  <a:pt x="1873513" y="2967338"/>
                </a:lnTo>
                <a:lnTo>
                  <a:pt x="1910345" y="2943911"/>
                </a:lnTo>
                <a:lnTo>
                  <a:pt x="1941061" y="2913177"/>
                </a:lnTo>
                <a:lnTo>
                  <a:pt x="1964473" y="2876328"/>
                </a:lnTo>
                <a:lnTo>
                  <a:pt x="1979392" y="2834554"/>
                </a:lnTo>
                <a:lnTo>
                  <a:pt x="1984629" y="2789047"/>
                </a:lnTo>
                <a:lnTo>
                  <a:pt x="1984629" y="198500"/>
                </a:lnTo>
                <a:lnTo>
                  <a:pt x="1979392" y="152955"/>
                </a:lnTo>
                <a:lnTo>
                  <a:pt x="1964473" y="111162"/>
                </a:lnTo>
                <a:lnTo>
                  <a:pt x="1941061" y="74307"/>
                </a:lnTo>
                <a:lnTo>
                  <a:pt x="1910345" y="43577"/>
                </a:lnTo>
                <a:lnTo>
                  <a:pt x="1873513" y="20158"/>
                </a:lnTo>
                <a:lnTo>
                  <a:pt x="1831753" y="5237"/>
                </a:lnTo>
                <a:lnTo>
                  <a:pt x="1786255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pPr algn="ctr"/>
            <a:endParaRPr lang="ru-RU" sz="1700" dirty="0">
              <a:latin typeface="Trebuchet MS" panose="020B0603020202020204" pitchFamily="34" charset="0"/>
            </a:endParaRPr>
          </a:p>
        </p:txBody>
      </p:sp>
      <p:sp>
        <p:nvSpPr>
          <p:cNvPr id="40" name="object 26">
            <a:extLst>
              <a:ext uri="{FF2B5EF4-FFF2-40B4-BE49-F238E27FC236}">
                <a16:creationId xmlns:a16="http://schemas.microsoft.com/office/drawing/2014/main" id="{A4567D22-4DF9-485F-84F1-AD4FEDC918AD}"/>
              </a:ext>
            </a:extLst>
          </p:cNvPr>
          <p:cNvSpPr/>
          <p:nvPr/>
        </p:nvSpPr>
        <p:spPr>
          <a:xfrm>
            <a:off x="2312679" y="1383905"/>
            <a:ext cx="1514846" cy="2415972"/>
          </a:xfrm>
          <a:custGeom>
            <a:avLst/>
            <a:gdLst/>
            <a:ahLst/>
            <a:cxnLst/>
            <a:rect l="l" t="t" r="r" b="b"/>
            <a:pathLst>
              <a:path w="1985010" h="2987675">
                <a:moveTo>
                  <a:pt x="1786255" y="0"/>
                </a:moveTo>
                <a:lnTo>
                  <a:pt x="198500" y="0"/>
                </a:lnTo>
                <a:lnTo>
                  <a:pt x="152955" y="5237"/>
                </a:lnTo>
                <a:lnTo>
                  <a:pt x="111162" y="20158"/>
                </a:lnTo>
                <a:lnTo>
                  <a:pt x="74307" y="43577"/>
                </a:lnTo>
                <a:lnTo>
                  <a:pt x="43577" y="74307"/>
                </a:lnTo>
                <a:lnTo>
                  <a:pt x="20158" y="111162"/>
                </a:lnTo>
                <a:lnTo>
                  <a:pt x="5237" y="152955"/>
                </a:lnTo>
                <a:lnTo>
                  <a:pt x="0" y="198500"/>
                </a:lnTo>
                <a:lnTo>
                  <a:pt x="0" y="2789047"/>
                </a:lnTo>
                <a:lnTo>
                  <a:pt x="5237" y="2834554"/>
                </a:lnTo>
                <a:lnTo>
                  <a:pt x="20158" y="2876328"/>
                </a:lnTo>
                <a:lnTo>
                  <a:pt x="43577" y="2913177"/>
                </a:lnTo>
                <a:lnTo>
                  <a:pt x="74307" y="2943911"/>
                </a:lnTo>
                <a:lnTo>
                  <a:pt x="111162" y="2967338"/>
                </a:lnTo>
                <a:lnTo>
                  <a:pt x="152955" y="2982268"/>
                </a:lnTo>
                <a:lnTo>
                  <a:pt x="198500" y="2987509"/>
                </a:lnTo>
                <a:lnTo>
                  <a:pt x="1786255" y="2987509"/>
                </a:lnTo>
                <a:lnTo>
                  <a:pt x="1831753" y="2982268"/>
                </a:lnTo>
                <a:lnTo>
                  <a:pt x="1873513" y="2967338"/>
                </a:lnTo>
                <a:lnTo>
                  <a:pt x="1910345" y="2943911"/>
                </a:lnTo>
                <a:lnTo>
                  <a:pt x="1941061" y="2913177"/>
                </a:lnTo>
                <a:lnTo>
                  <a:pt x="1964473" y="2876328"/>
                </a:lnTo>
                <a:lnTo>
                  <a:pt x="1979392" y="2834554"/>
                </a:lnTo>
                <a:lnTo>
                  <a:pt x="1984629" y="2789047"/>
                </a:lnTo>
                <a:lnTo>
                  <a:pt x="1984629" y="198500"/>
                </a:lnTo>
                <a:lnTo>
                  <a:pt x="1979392" y="152955"/>
                </a:lnTo>
                <a:lnTo>
                  <a:pt x="1964473" y="111162"/>
                </a:lnTo>
                <a:lnTo>
                  <a:pt x="1941061" y="74307"/>
                </a:lnTo>
                <a:lnTo>
                  <a:pt x="1910345" y="43577"/>
                </a:lnTo>
                <a:lnTo>
                  <a:pt x="1873513" y="20158"/>
                </a:lnTo>
                <a:lnTo>
                  <a:pt x="1831753" y="5237"/>
                </a:lnTo>
                <a:lnTo>
                  <a:pt x="1786255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вариативных форм, способов, методов и средств реализации программы</a:t>
            </a:r>
          </a:p>
        </p:txBody>
      </p:sp>
      <p:sp>
        <p:nvSpPr>
          <p:cNvPr id="41" name="object 27">
            <a:extLst>
              <a:ext uri="{FF2B5EF4-FFF2-40B4-BE49-F238E27FC236}">
                <a16:creationId xmlns:a16="http://schemas.microsoft.com/office/drawing/2014/main" id="{E8016F27-CB0F-48CA-B673-C517F364B5CA}"/>
              </a:ext>
            </a:extLst>
          </p:cNvPr>
          <p:cNvSpPr/>
          <p:nvPr/>
        </p:nvSpPr>
        <p:spPr>
          <a:xfrm>
            <a:off x="2275813" y="1345702"/>
            <a:ext cx="1536921" cy="2415972"/>
          </a:xfrm>
          <a:custGeom>
            <a:avLst/>
            <a:gdLst/>
            <a:ahLst/>
            <a:cxnLst/>
            <a:rect l="l" t="t" r="r" b="b"/>
            <a:pathLst>
              <a:path w="1985010" h="2987675">
                <a:moveTo>
                  <a:pt x="0" y="198500"/>
                </a:moveTo>
                <a:lnTo>
                  <a:pt x="5237" y="152955"/>
                </a:lnTo>
                <a:lnTo>
                  <a:pt x="20158" y="111162"/>
                </a:lnTo>
                <a:lnTo>
                  <a:pt x="43577" y="74307"/>
                </a:lnTo>
                <a:lnTo>
                  <a:pt x="74307" y="43577"/>
                </a:lnTo>
                <a:lnTo>
                  <a:pt x="111162" y="20158"/>
                </a:lnTo>
                <a:lnTo>
                  <a:pt x="152955" y="5237"/>
                </a:lnTo>
                <a:lnTo>
                  <a:pt x="198500" y="0"/>
                </a:lnTo>
                <a:lnTo>
                  <a:pt x="1786255" y="0"/>
                </a:lnTo>
                <a:lnTo>
                  <a:pt x="1831753" y="5237"/>
                </a:lnTo>
                <a:lnTo>
                  <a:pt x="1873513" y="20158"/>
                </a:lnTo>
                <a:lnTo>
                  <a:pt x="1910345" y="43577"/>
                </a:lnTo>
                <a:lnTo>
                  <a:pt x="1941061" y="74307"/>
                </a:lnTo>
                <a:lnTo>
                  <a:pt x="1964473" y="111162"/>
                </a:lnTo>
                <a:lnTo>
                  <a:pt x="1979392" y="152955"/>
                </a:lnTo>
                <a:lnTo>
                  <a:pt x="1984629" y="198500"/>
                </a:lnTo>
                <a:lnTo>
                  <a:pt x="1984629" y="2789047"/>
                </a:lnTo>
                <a:lnTo>
                  <a:pt x="1979392" y="2834554"/>
                </a:lnTo>
                <a:lnTo>
                  <a:pt x="1964473" y="2876328"/>
                </a:lnTo>
                <a:lnTo>
                  <a:pt x="1941061" y="2913177"/>
                </a:lnTo>
                <a:lnTo>
                  <a:pt x="1910345" y="2943911"/>
                </a:lnTo>
                <a:lnTo>
                  <a:pt x="1873513" y="2967338"/>
                </a:lnTo>
                <a:lnTo>
                  <a:pt x="1831753" y="2982268"/>
                </a:lnTo>
                <a:lnTo>
                  <a:pt x="1786255" y="2987509"/>
                </a:lnTo>
                <a:lnTo>
                  <a:pt x="198500" y="2987509"/>
                </a:lnTo>
                <a:lnTo>
                  <a:pt x="152955" y="2982268"/>
                </a:lnTo>
                <a:lnTo>
                  <a:pt x="111162" y="2967338"/>
                </a:lnTo>
                <a:lnTo>
                  <a:pt x="74307" y="2943911"/>
                </a:lnTo>
                <a:lnTo>
                  <a:pt x="43577" y="2913177"/>
                </a:lnTo>
                <a:lnTo>
                  <a:pt x="20158" y="2876328"/>
                </a:lnTo>
                <a:lnTo>
                  <a:pt x="5237" y="2834554"/>
                </a:lnTo>
                <a:lnTo>
                  <a:pt x="0" y="2789047"/>
                </a:lnTo>
                <a:lnTo>
                  <a:pt x="0" y="198500"/>
                </a:lnTo>
                <a:close/>
              </a:path>
            </a:pathLst>
          </a:custGeom>
          <a:ln w="9524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876467" y="1374602"/>
            <a:ext cx="1456095" cy="2401343"/>
          </a:xfrm>
          <a:custGeom>
            <a:avLst/>
            <a:gdLst/>
            <a:ahLst/>
            <a:cxnLst/>
            <a:rect l="l" t="t" r="r" b="b"/>
            <a:pathLst>
              <a:path w="1985010" h="1851025">
                <a:moveTo>
                  <a:pt x="0" y="185166"/>
                </a:moveTo>
                <a:lnTo>
                  <a:pt x="6616" y="135951"/>
                </a:lnTo>
                <a:lnTo>
                  <a:pt x="25287" y="91722"/>
                </a:lnTo>
                <a:lnTo>
                  <a:pt x="54244" y="54244"/>
                </a:lnTo>
                <a:lnTo>
                  <a:pt x="91722" y="25287"/>
                </a:lnTo>
                <a:lnTo>
                  <a:pt x="135951" y="6616"/>
                </a:lnTo>
                <a:lnTo>
                  <a:pt x="185165" y="0"/>
                </a:lnTo>
                <a:lnTo>
                  <a:pt x="1799716" y="0"/>
                </a:lnTo>
                <a:lnTo>
                  <a:pt x="1848877" y="6616"/>
                </a:lnTo>
                <a:lnTo>
                  <a:pt x="1893071" y="25287"/>
                </a:lnTo>
                <a:lnTo>
                  <a:pt x="1930526" y="54244"/>
                </a:lnTo>
                <a:lnTo>
                  <a:pt x="1959473" y="91722"/>
                </a:lnTo>
                <a:lnTo>
                  <a:pt x="1978140" y="135951"/>
                </a:lnTo>
                <a:lnTo>
                  <a:pt x="1984755" y="185166"/>
                </a:lnTo>
                <a:lnTo>
                  <a:pt x="1984755" y="1665986"/>
                </a:lnTo>
                <a:lnTo>
                  <a:pt x="1978140" y="1715190"/>
                </a:lnTo>
                <a:lnTo>
                  <a:pt x="1959473" y="1759396"/>
                </a:lnTo>
                <a:lnTo>
                  <a:pt x="1930526" y="1796843"/>
                </a:lnTo>
                <a:lnTo>
                  <a:pt x="1893071" y="1825770"/>
                </a:lnTo>
                <a:lnTo>
                  <a:pt x="1848877" y="1844418"/>
                </a:lnTo>
                <a:lnTo>
                  <a:pt x="1799716" y="1851025"/>
                </a:lnTo>
                <a:lnTo>
                  <a:pt x="185165" y="1851025"/>
                </a:lnTo>
                <a:lnTo>
                  <a:pt x="135951" y="1844418"/>
                </a:lnTo>
                <a:lnTo>
                  <a:pt x="91722" y="1825770"/>
                </a:lnTo>
                <a:lnTo>
                  <a:pt x="54244" y="1796843"/>
                </a:lnTo>
                <a:lnTo>
                  <a:pt x="25287" y="1759396"/>
                </a:lnTo>
                <a:lnTo>
                  <a:pt x="6616" y="1715190"/>
                </a:lnTo>
                <a:lnTo>
                  <a:pt x="0" y="1665986"/>
                </a:lnTo>
                <a:lnTo>
                  <a:pt x="0" y="185166"/>
                </a:lnTo>
                <a:close/>
              </a:path>
            </a:pathLst>
          </a:custGeom>
          <a:ln w="9525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27">
            <a:extLst>
              <a:ext uri="{FF2B5EF4-FFF2-40B4-BE49-F238E27FC236}">
                <a16:creationId xmlns:a16="http://schemas.microsoft.com/office/drawing/2014/main" id="{E39D0D34-0F61-4541-9511-E58BD28C2E3C}"/>
              </a:ext>
            </a:extLst>
          </p:cNvPr>
          <p:cNvSpPr/>
          <p:nvPr/>
        </p:nvSpPr>
        <p:spPr>
          <a:xfrm>
            <a:off x="7549692" y="1387518"/>
            <a:ext cx="1534213" cy="4257585"/>
          </a:xfrm>
          <a:custGeom>
            <a:avLst/>
            <a:gdLst/>
            <a:ahLst/>
            <a:cxnLst/>
            <a:rect l="l" t="t" r="r" b="b"/>
            <a:pathLst>
              <a:path w="1985010" h="2987675">
                <a:moveTo>
                  <a:pt x="0" y="198500"/>
                </a:moveTo>
                <a:lnTo>
                  <a:pt x="5237" y="152955"/>
                </a:lnTo>
                <a:lnTo>
                  <a:pt x="20158" y="111162"/>
                </a:lnTo>
                <a:lnTo>
                  <a:pt x="43577" y="74307"/>
                </a:lnTo>
                <a:lnTo>
                  <a:pt x="74307" y="43577"/>
                </a:lnTo>
                <a:lnTo>
                  <a:pt x="111162" y="20158"/>
                </a:lnTo>
                <a:lnTo>
                  <a:pt x="152955" y="5237"/>
                </a:lnTo>
                <a:lnTo>
                  <a:pt x="198500" y="0"/>
                </a:lnTo>
                <a:lnTo>
                  <a:pt x="1786255" y="0"/>
                </a:lnTo>
                <a:lnTo>
                  <a:pt x="1831753" y="5237"/>
                </a:lnTo>
                <a:lnTo>
                  <a:pt x="1873513" y="20158"/>
                </a:lnTo>
                <a:lnTo>
                  <a:pt x="1910345" y="43577"/>
                </a:lnTo>
                <a:lnTo>
                  <a:pt x="1941061" y="74307"/>
                </a:lnTo>
                <a:lnTo>
                  <a:pt x="1964473" y="111162"/>
                </a:lnTo>
                <a:lnTo>
                  <a:pt x="1979392" y="152955"/>
                </a:lnTo>
                <a:lnTo>
                  <a:pt x="1984629" y="198500"/>
                </a:lnTo>
                <a:lnTo>
                  <a:pt x="1984629" y="2789047"/>
                </a:lnTo>
                <a:lnTo>
                  <a:pt x="1979392" y="2834554"/>
                </a:lnTo>
                <a:lnTo>
                  <a:pt x="1964473" y="2876328"/>
                </a:lnTo>
                <a:lnTo>
                  <a:pt x="1941061" y="2913177"/>
                </a:lnTo>
                <a:lnTo>
                  <a:pt x="1910345" y="2943911"/>
                </a:lnTo>
                <a:lnTo>
                  <a:pt x="1873513" y="2967338"/>
                </a:lnTo>
                <a:lnTo>
                  <a:pt x="1831753" y="2982268"/>
                </a:lnTo>
                <a:lnTo>
                  <a:pt x="1786255" y="2987509"/>
                </a:lnTo>
                <a:lnTo>
                  <a:pt x="198500" y="2987509"/>
                </a:lnTo>
                <a:lnTo>
                  <a:pt x="152955" y="2982268"/>
                </a:lnTo>
                <a:lnTo>
                  <a:pt x="111162" y="2967338"/>
                </a:lnTo>
                <a:lnTo>
                  <a:pt x="74307" y="2943911"/>
                </a:lnTo>
                <a:lnTo>
                  <a:pt x="43577" y="2913177"/>
                </a:lnTo>
                <a:lnTo>
                  <a:pt x="20158" y="2876328"/>
                </a:lnTo>
                <a:lnTo>
                  <a:pt x="5237" y="2834554"/>
                </a:lnTo>
                <a:lnTo>
                  <a:pt x="0" y="2789047"/>
                </a:lnTo>
                <a:lnTo>
                  <a:pt x="0" y="198500"/>
                </a:lnTo>
                <a:close/>
              </a:path>
            </a:pathLst>
          </a:custGeom>
          <a:ln w="9524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0">
            <a:extLst>
              <a:ext uri="{FF2B5EF4-FFF2-40B4-BE49-F238E27FC236}">
                <a16:creationId xmlns:a16="http://schemas.microsoft.com/office/drawing/2014/main" id="{38FD173E-F021-4C9E-8BA6-5D6EC2AD1DEC}"/>
              </a:ext>
            </a:extLst>
          </p:cNvPr>
          <p:cNvSpPr/>
          <p:nvPr/>
        </p:nvSpPr>
        <p:spPr>
          <a:xfrm>
            <a:off x="7564396" y="1417774"/>
            <a:ext cx="1519509" cy="2348233"/>
          </a:xfrm>
          <a:custGeom>
            <a:avLst/>
            <a:gdLst/>
            <a:ahLst/>
            <a:cxnLst/>
            <a:rect l="l" t="t" r="r" b="b"/>
            <a:pathLst>
              <a:path w="1985010" h="1851025">
                <a:moveTo>
                  <a:pt x="1799716" y="0"/>
                </a:moveTo>
                <a:lnTo>
                  <a:pt x="185165" y="0"/>
                </a:lnTo>
                <a:lnTo>
                  <a:pt x="135951" y="6616"/>
                </a:lnTo>
                <a:lnTo>
                  <a:pt x="91722" y="25287"/>
                </a:lnTo>
                <a:lnTo>
                  <a:pt x="54244" y="54244"/>
                </a:lnTo>
                <a:lnTo>
                  <a:pt x="25287" y="91722"/>
                </a:lnTo>
                <a:lnTo>
                  <a:pt x="6616" y="135951"/>
                </a:lnTo>
                <a:lnTo>
                  <a:pt x="0" y="185166"/>
                </a:lnTo>
                <a:lnTo>
                  <a:pt x="0" y="1665986"/>
                </a:lnTo>
                <a:lnTo>
                  <a:pt x="6616" y="1715190"/>
                </a:lnTo>
                <a:lnTo>
                  <a:pt x="25287" y="1759396"/>
                </a:lnTo>
                <a:lnTo>
                  <a:pt x="54244" y="1796843"/>
                </a:lnTo>
                <a:lnTo>
                  <a:pt x="91722" y="1825770"/>
                </a:lnTo>
                <a:lnTo>
                  <a:pt x="135951" y="1844418"/>
                </a:lnTo>
                <a:lnTo>
                  <a:pt x="185165" y="1851025"/>
                </a:lnTo>
                <a:lnTo>
                  <a:pt x="1799716" y="1851025"/>
                </a:lnTo>
                <a:lnTo>
                  <a:pt x="1848877" y="1844418"/>
                </a:lnTo>
                <a:lnTo>
                  <a:pt x="1893071" y="1825770"/>
                </a:lnTo>
                <a:lnTo>
                  <a:pt x="1930526" y="1796843"/>
                </a:lnTo>
                <a:lnTo>
                  <a:pt x="1959473" y="1759396"/>
                </a:lnTo>
                <a:lnTo>
                  <a:pt x="1978140" y="1715190"/>
                </a:lnTo>
                <a:lnTo>
                  <a:pt x="1984755" y="1665986"/>
                </a:lnTo>
                <a:lnTo>
                  <a:pt x="1984755" y="185166"/>
                </a:lnTo>
                <a:lnTo>
                  <a:pt x="1978140" y="135951"/>
                </a:lnTo>
                <a:lnTo>
                  <a:pt x="1959473" y="91722"/>
                </a:lnTo>
                <a:lnTo>
                  <a:pt x="1930527" y="54244"/>
                </a:lnTo>
                <a:lnTo>
                  <a:pt x="1893071" y="25287"/>
                </a:lnTo>
                <a:lnTo>
                  <a:pt x="1848877" y="6616"/>
                </a:lnTo>
                <a:lnTo>
                  <a:pt x="1799716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30">
            <a:extLst>
              <a:ext uri="{FF2B5EF4-FFF2-40B4-BE49-F238E27FC236}">
                <a16:creationId xmlns:a16="http://schemas.microsoft.com/office/drawing/2014/main" id="{1A58FD1A-54CC-4705-9591-9D3448CDB6DF}"/>
              </a:ext>
            </a:extLst>
          </p:cNvPr>
          <p:cNvSpPr/>
          <p:nvPr/>
        </p:nvSpPr>
        <p:spPr>
          <a:xfrm>
            <a:off x="7564396" y="1461338"/>
            <a:ext cx="1519509" cy="4183765"/>
          </a:xfrm>
          <a:custGeom>
            <a:avLst/>
            <a:gdLst/>
            <a:ahLst/>
            <a:cxnLst/>
            <a:rect l="l" t="t" r="r" b="b"/>
            <a:pathLst>
              <a:path w="1985010" h="1851025">
                <a:moveTo>
                  <a:pt x="1799716" y="0"/>
                </a:moveTo>
                <a:lnTo>
                  <a:pt x="185165" y="0"/>
                </a:lnTo>
                <a:lnTo>
                  <a:pt x="135951" y="6616"/>
                </a:lnTo>
                <a:lnTo>
                  <a:pt x="91722" y="25287"/>
                </a:lnTo>
                <a:lnTo>
                  <a:pt x="54244" y="54244"/>
                </a:lnTo>
                <a:lnTo>
                  <a:pt x="25287" y="91722"/>
                </a:lnTo>
                <a:lnTo>
                  <a:pt x="6616" y="135951"/>
                </a:lnTo>
                <a:lnTo>
                  <a:pt x="0" y="185166"/>
                </a:lnTo>
                <a:lnTo>
                  <a:pt x="0" y="1665986"/>
                </a:lnTo>
                <a:lnTo>
                  <a:pt x="6616" y="1715190"/>
                </a:lnTo>
                <a:lnTo>
                  <a:pt x="25287" y="1759396"/>
                </a:lnTo>
                <a:lnTo>
                  <a:pt x="54244" y="1796843"/>
                </a:lnTo>
                <a:lnTo>
                  <a:pt x="91722" y="1825770"/>
                </a:lnTo>
                <a:lnTo>
                  <a:pt x="135951" y="1844418"/>
                </a:lnTo>
                <a:lnTo>
                  <a:pt x="185165" y="1851025"/>
                </a:lnTo>
                <a:lnTo>
                  <a:pt x="1799716" y="1851025"/>
                </a:lnTo>
                <a:lnTo>
                  <a:pt x="1848877" y="1844418"/>
                </a:lnTo>
                <a:lnTo>
                  <a:pt x="1893071" y="1825770"/>
                </a:lnTo>
                <a:lnTo>
                  <a:pt x="1930526" y="1796843"/>
                </a:lnTo>
                <a:lnTo>
                  <a:pt x="1959473" y="1759396"/>
                </a:lnTo>
                <a:lnTo>
                  <a:pt x="1978140" y="1715190"/>
                </a:lnTo>
                <a:lnTo>
                  <a:pt x="1984755" y="1665986"/>
                </a:lnTo>
                <a:lnTo>
                  <a:pt x="1984755" y="185166"/>
                </a:lnTo>
                <a:lnTo>
                  <a:pt x="1978140" y="135951"/>
                </a:lnTo>
                <a:lnTo>
                  <a:pt x="1959473" y="91722"/>
                </a:lnTo>
                <a:lnTo>
                  <a:pt x="1930527" y="54244"/>
                </a:lnTo>
                <a:lnTo>
                  <a:pt x="1893071" y="25287"/>
                </a:lnTo>
                <a:lnTo>
                  <a:pt x="1848877" y="6616"/>
                </a:lnTo>
                <a:lnTo>
                  <a:pt x="1799716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pPr algn="ctr"/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образовательной деятельности по процессам коррекции нарушений развития детей</a:t>
            </a:r>
          </a:p>
          <a:p>
            <a:pPr algn="ctr"/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 детей с НОДА</a:t>
            </a:r>
          </a:p>
          <a:p>
            <a:pPr algn="ctr"/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 детей с ТНР</a:t>
            </a:r>
          </a:p>
        </p:txBody>
      </p:sp>
      <p:cxnSp>
        <p:nvCxnSpPr>
          <p:cNvPr id="46" name="Прямая со стрелкой 45">
            <a:extLst>
              <a:ext uri="{FF2B5EF4-FFF2-40B4-BE49-F238E27FC236}">
                <a16:creationId xmlns:a16="http://schemas.microsoft.com/office/drawing/2014/main" id="{6E7D8F7C-BC95-4F5C-99B6-F5E0D25181B3}"/>
              </a:ext>
            </a:extLst>
          </p:cNvPr>
          <p:cNvCxnSpPr/>
          <p:nvPr/>
        </p:nvCxnSpPr>
        <p:spPr>
          <a:xfrm flipH="1">
            <a:off x="1067087" y="3749955"/>
            <a:ext cx="1599913" cy="7458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>
            <a:extLst>
              <a:ext uri="{FF2B5EF4-FFF2-40B4-BE49-F238E27FC236}">
                <a16:creationId xmlns:a16="http://schemas.microsoft.com/office/drawing/2014/main" id="{AA2CA6FC-8593-4D2C-BD2B-82295C4DBFD1}"/>
              </a:ext>
            </a:extLst>
          </p:cNvPr>
          <p:cNvCxnSpPr/>
          <p:nvPr/>
        </p:nvCxnSpPr>
        <p:spPr>
          <a:xfrm>
            <a:off x="3276600" y="3761674"/>
            <a:ext cx="1233041" cy="7341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bject 25">
            <a:extLst>
              <a:ext uri="{FF2B5EF4-FFF2-40B4-BE49-F238E27FC236}">
                <a16:creationId xmlns:a16="http://schemas.microsoft.com/office/drawing/2014/main" id="{459FB72B-9A73-4A48-88DE-0717469467CB}"/>
              </a:ext>
            </a:extLst>
          </p:cNvPr>
          <p:cNvSpPr/>
          <p:nvPr/>
        </p:nvSpPr>
        <p:spPr>
          <a:xfrm>
            <a:off x="260910" y="4014692"/>
            <a:ext cx="2863704" cy="21907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25">
            <a:extLst>
              <a:ext uri="{FF2B5EF4-FFF2-40B4-BE49-F238E27FC236}">
                <a16:creationId xmlns:a16="http://schemas.microsoft.com/office/drawing/2014/main" id="{7F70CC24-6B4D-47D6-9A35-9FF47801DA5E}"/>
              </a:ext>
            </a:extLst>
          </p:cNvPr>
          <p:cNvSpPr/>
          <p:nvPr/>
        </p:nvSpPr>
        <p:spPr>
          <a:xfrm>
            <a:off x="3212890" y="4077956"/>
            <a:ext cx="2863704" cy="21907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26">
            <a:extLst>
              <a:ext uri="{FF2B5EF4-FFF2-40B4-BE49-F238E27FC236}">
                <a16:creationId xmlns:a16="http://schemas.microsoft.com/office/drawing/2014/main" id="{3D345C7D-F921-43B5-8671-BC16BE1130B7}"/>
              </a:ext>
            </a:extLst>
          </p:cNvPr>
          <p:cNvSpPr/>
          <p:nvPr/>
        </p:nvSpPr>
        <p:spPr>
          <a:xfrm>
            <a:off x="3402890" y="4306533"/>
            <a:ext cx="2633478" cy="1570739"/>
          </a:xfrm>
          <a:custGeom>
            <a:avLst/>
            <a:gdLst/>
            <a:ahLst/>
            <a:cxnLst/>
            <a:rect l="l" t="t" r="r" b="b"/>
            <a:pathLst>
              <a:path w="1985010" h="2987675">
                <a:moveTo>
                  <a:pt x="1786255" y="0"/>
                </a:moveTo>
                <a:lnTo>
                  <a:pt x="198500" y="0"/>
                </a:lnTo>
                <a:lnTo>
                  <a:pt x="152955" y="5237"/>
                </a:lnTo>
                <a:lnTo>
                  <a:pt x="111162" y="20158"/>
                </a:lnTo>
                <a:lnTo>
                  <a:pt x="74307" y="43577"/>
                </a:lnTo>
                <a:lnTo>
                  <a:pt x="43577" y="74307"/>
                </a:lnTo>
                <a:lnTo>
                  <a:pt x="20158" y="111162"/>
                </a:lnTo>
                <a:lnTo>
                  <a:pt x="5237" y="152955"/>
                </a:lnTo>
                <a:lnTo>
                  <a:pt x="0" y="198500"/>
                </a:lnTo>
                <a:lnTo>
                  <a:pt x="0" y="2789047"/>
                </a:lnTo>
                <a:lnTo>
                  <a:pt x="5237" y="2834554"/>
                </a:lnTo>
                <a:lnTo>
                  <a:pt x="20158" y="2876328"/>
                </a:lnTo>
                <a:lnTo>
                  <a:pt x="43577" y="2913177"/>
                </a:lnTo>
                <a:lnTo>
                  <a:pt x="74307" y="2943911"/>
                </a:lnTo>
                <a:lnTo>
                  <a:pt x="111162" y="2967338"/>
                </a:lnTo>
                <a:lnTo>
                  <a:pt x="152955" y="2982268"/>
                </a:lnTo>
                <a:lnTo>
                  <a:pt x="198500" y="2987509"/>
                </a:lnTo>
                <a:lnTo>
                  <a:pt x="1786255" y="2987509"/>
                </a:lnTo>
                <a:lnTo>
                  <a:pt x="1831753" y="2982268"/>
                </a:lnTo>
                <a:lnTo>
                  <a:pt x="1873513" y="2967338"/>
                </a:lnTo>
                <a:lnTo>
                  <a:pt x="1910345" y="2943911"/>
                </a:lnTo>
                <a:lnTo>
                  <a:pt x="1941061" y="2913177"/>
                </a:lnTo>
                <a:lnTo>
                  <a:pt x="1964473" y="2876328"/>
                </a:lnTo>
                <a:lnTo>
                  <a:pt x="1979392" y="2834554"/>
                </a:lnTo>
                <a:lnTo>
                  <a:pt x="1984629" y="2789047"/>
                </a:lnTo>
                <a:lnTo>
                  <a:pt x="1984629" y="198500"/>
                </a:lnTo>
                <a:lnTo>
                  <a:pt x="1979392" y="152955"/>
                </a:lnTo>
                <a:lnTo>
                  <a:pt x="1964473" y="111162"/>
                </a:lnTo>
                <a:lnTo>
                  <a:pt x="1941061" y="74307"/>
                </a:lnTo>
                <a:lnTo>
                  <a:pt x="1910345" y="43577"/>
                </a:lnTo>
                <a:lnTo>
                  <a:pt x="1873513" y="20158"/>
                </a:lnTo>
                <a:lnTo>
                  <a:pt x="1831753" y="5237"/>
                </a:lnTo>
                <a:lnTo>
                  <a:pt x="1786255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pPr algn="ctr"/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Педагогические технологии:</a:t>
            </a:r>
          </a:p>
          <a:p>
            <a:pPr algn="ctr"/>
            <a:endParaRPr lang="ru-RU" sz="800" spc="-6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«Календарь ожидания чуда» </a:t>
            </a:r>
          </a:p>
          <a:p>
            <a:pPr algn="ctr"/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pc="-6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Воскотерапия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52" name="object 27">
            <a:extLst>
              <a:ext uri="{FF2B5EF4-FFF2-40B4-BE49-F238E27FC236}">
                <a16:creationId xmlns:a16="http://schemas.microsoft.com/office/drawing/2014/main" id="{F507AFFA-85FC-4CD5-9B0C-B529656901AD}"/>
              </a:ext>
            </a:extLst>
          </p:cNvPr>
          <p:cNvSpPr/>
          <p:nvPr/>
        </p:nvSpPr>
        <p:spPr>
          <a:xfrm>
            <a:off x="3376669" y="4257872"/>
            <a:ext cx="2633478" cy="1989146"/>
          </a:xfrm>
          <a:custGeom>
            <a:avLst/>
            <a:gdLst/>
            <a:ahLst/>
            <a:cxnLst/>
            <a:rect l="l" t="t" r="r" b="b"/>
            <a:pathLst>
              <a:path w="1985010" h="2987675">
                <a:moveTo>
                  <a:pt x="0" y="198500"/>
                </a:moveTo>
                <a:lnTo>
                  <a:pt x="5237" y="152955"/>
                </a:lnTo>
                <a:lnTo>
                  <a:pt x="20158" y="111162"/>
                </a:lnTo>
                <a:lnTo>
                  <a:pt x="43577" y="74307"/>
                </a:lnTo>
                <a:lnTo>
                  <a:pt x="74307" y="43577"/>
                </a:lnTo>
                <a:lnTo>
                  <a:pt x="111162" y="20158"/>
                </a:lnTo>
                <a:lnTo>
                  <a:pt x="152955" y="5237"/>
                </a:lnTo>
                <a:lnTo>
                  <a:pt x="198500" y="0"/>
                </a:lnTo>
                <a:lnTo>
                  <a:pt x="1786255" y="0"/>
                </a:lnTo>
                <a:lnTo>
                  <a:pt x="1831753" y="5237"/>
                </a:lnTo>
                <a:lnTo>
                  <a:pt x="1873513" y="20158"/>
                </a:lnTo>
                <a:lnTo>
                  <a:pt x="1910345" y="43577"/>
                </a:lnTo>
                <a:lnTo>
                  <a:pt x="1941061" y="74307"/>
                </a:lnTo>
                <a:lnTo>
                  <a:pt x="1964473" y="111162"/>
                </a:lnTo>
                <a:lnTo>
                  <a:pt x="1979392" y="152955"/>
                </a:lnTo>
                <a:lnTo>
                  <a:pt x="1984629" y="198500"/>
                </a:lnTo>
                <a:lnTo>
                  <a:pt x="1984629" y="2789047"/>
                </a:lnTo>
                <a:lnTo>
                  <a:pt x="1979392" y="2834554"/>
                </a:lnTo>
                <a:lnTo>
                  <a:pt x="1964473" y="2876328"/>
                </a:lnTo>
                <a:lnTo>
                  <a:pt x="1941061" y="2913177"/>
                </a:lnTo>
                <a:lnTo>
                  <a:pt x="1910345" y="2943911"/>
                </a:lnTo>
                <a:lnTo>
                  <a:pt x="1873513" y="2967338"/>
                </a:lnTo>
                <a:lnTo>
                  <a:pt x="1831753" y="2982268"/>
                </a:lnTo>
                <a:lnTo>
                  <a:pt x="1786255" y="2987509"/>
                </a:lnTo>
                <a:lnTo>
                  <a:pt x="198500" y="2987509"/>
                </a:lnTo>
                <a:lnTo>
                  <a:pt x="152955" y="2982268"/>
                </a:lnTo>
                <a:lnTo>
                  <a:pt x="111162" y="2967338"/>
                </a:lnTo>
                <a:lnTo>
                  <a:pt x="74307" y="2943911"/>
                </a:lnTo>
                <a:lnTo>
                  <a:pt x="43577" y="2913177"/>
                </a:lnTo>
                <a:lnTo>
                  <a:pt x="20158" y="2876328"/>
                </a:lnTo>
                <a:lnTo>
                  <a:pt x="5237" y="2834554"/>
                </a:lnTo>
                <a:lnTo>
                  <a:pt x="0" y="2789047"/>
                </a:lnTo>
                <a:lnTo>
                  <a:pt x="0" y="198500"/>
                </a:lnTo>
                <a:close/>
              </a:path>
            </a:pathLst>
          </a:custGeom>
          <a:ln w="9524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26">
            <a:extLst>
              <a:ext uri="{FF2B5EF4-FFF2-40B4-BE49-F238E27FC236}">
                <a16:creationId xmlns:a16="http://schemas.microsoft.com/office/drawing/2014/main" id="{3330E218-7565-442F-AEA8-A318A64F0395}"/>
              </a:ext>
            </a:extLst>
          </p:cNvPr>
          <p:cNvSpPr/>
          <p:nvPr/>
        </p:nvSpPr>
        <p:spPr>
          <a:xfrm>
            <a:off x="384315" y="4145912"/>
            <a:ext cx="2633478" cy="1731360"/>
          </a:xfrm>
          <a:custGeom>
            <a:avLst/>
            <a:gdLst/>
            <a:ahLst/>
            <a:cxnLst/>
            <a:rect l="l" t="t" r="r" b="b"/>
            <a:pathLst>
              <a:path w="1985010" h="2987675">
                <a:moveTo>
                  <a:pt x="1786255" y="0"/>
                </a:moveTo>
                <a:lnTo>
                  <a:pt x="198500" y="0"/>
                </a:lnTo>
                <a:lnTo>
                  <a:pt x="152955" y="5237"/>
                </a:lnTo>
                <a:lnTo>
                  <a:pt x="111162" y="20158"/>
                </a:lnTo>
                <a:lnTo>
                  <a:pt x="74307" y="43577"/>
                </a:lnTo>
                <a:lnTo>
                  <a:pt x="43577" y="74307"/>
                </a:lnTo>
                <a:lnTo>
                  <a:pt x="20158" y="111162"/>
                </a:lnTo>
                <a:lnTo>
                  <a:pt x="5237" y="152955"/>
                </a:lnTo>
                <a:lnTo>
                  <a:pt x="0" y="198500"/>
                </a:lnTo>
                <a:lnTo>
                  <a:pt x="0" y="2789047"/>
                </a:lnTo>
                <a:lnTo>
                  <a:pt x="5237" y="2834554"/>
                </a:lnTo>
                <a:lnTo>
                  <a:pt x="20158" y="2876328"/>
                </a:lnTo>
                <a:lnTo>
                  <a:pt x="43577" y="2913177"/>
                </a:lnTo>
                <a:lnTo>
                  <a:pt x="74307" y="2943911"/>
                </a:lnTo>
                <a:lnTo>
                  <a:pt x="111162" y="2967338"/>
                </a:lnTo>
                <a:lnTo>
                  <a:pt x="152955" y="2982268"/>
                </a:lnTo>
                <a:lnTo>
                  <a:pt x="198500" y="2987509"/>
                </a:lnTo>
                <a:lnTo>
                  <a:pt x="1786255" y="2987509"/>
                </a:lnTo>
                <a:lnTo>
                  <a:pt x="1831753" y="2982268"/>
                </a:lnTo>
                <a:lnTo>
                  <a:pt x="1873513" y="2967338"/>
                </a:lnTo>
                <a:lnTo>
                  <a:pt x="1910345" y="2943911"/>
                </a:lnTo>
                <a:lnTo>
                  <a:pt x="1941061" y="2913177"/>
                </a:lnTo>
                <a:lnTo>
                  <a:pt x="1964473" y="2876328"/>
                </a:lnTo>
                <a:lnTo>
                  <a:pt x="1979392" y="2834554"/>
                </a:lnTo>
                <a:lnTo>
                  <a:pt x="1984629" y="2789047"/>
                </a:lnTo>
                <a:lnTo>
                  <a:pt x="1984629" y="198500"/>
                </a:lnTo>
                <a:lnTo>
                  <a:pt x="1979392" y="152955"/>
                </a:lnTo>
                <a:lnTo>
                  <a:pt x="1964473" y="111162"/>
                </a:lnTo>
                <a:lnTo>
                  <a:pt x="1941061" y="74307"/>
                </a:lnTo>
                <a:lnTo>
                  <a:pt x="1910345" y="43577"/>
                </a:lnTo>
                <a:lnTo>
                  <a:pt x="1873513" y="20158"/>
                </a:lnTo>
                <a:lnTo>
                  <a:pt x="1831753" y="5237"/>
                </a:lnTo>
                <a:lnTo>
                  <a:pt x="1786255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pPr algn="ctr"/>
            <a:endParaRPr lang="ru-RU" spc="-65" dirty="0">
              <a:latin typeface="Trebuchet MS"/>
            </a:endParaRPr>
          </a:p>
          <a:p>
            <a:pPr algn="ctr"/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деятельность:</a:t>
            </a:r>
          </a:p>
          <a:p>
            <a:pPr algn="ctr"/>
            <a:endParaRPr lang="ru-RU" spc="-6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«Музей леса»</a:t>
            </a:r>
          </a:p>
          <a:p>
            <a:pPr algn="ctr"/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«Наше дерево»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object 27">
            <a:extLst>
              <a:ext uri="{FF2B5EF4-FFF2-40B4-BE49-F238E27FC236}">
                <a16:creationId xmlns:a16="http://schemas.microsoft.com/office/drawing/2014/main" id="{E65A2D21-F675-4CD7-BEF9-E879B41FC8FD}"/>
              </a:ext>
            </a:extLst>
          </p:cNvPr>
          <p:cNvSpPr/>
          <p:nvPr/>
        </p:nvSpPr>
        <p:spPr>
          <a:xfrm>
            <a:off x="411988" y="4139828"/>
            <a:ext cx="2633478" cy="1989146"/>
          </a:xfrm>
          <a:custGeom>
            <a:avLst/>
            <a:gdLst/>
            <a:ahLst/>
            <a:cxnLst/>
            <a:rect l="l" t="t" r="r" b="b"/>
            <a:pathLst>
              <a:path w="1985010" h="2987675">
                <a:moveTo>
                  <a:pt x="0" y="198500"/>
                </a:moveTo>
                <a:lnTo>
                  <a:pt x="5237" y="152955"/>
                </a:lnTo>
                <a:lnTo>
                  <a:pt x="20158" y="111162"/>
                </a:lnTo>
                <a:lnTo>
                  <a:pt x="43577" y="74307"/>
                </a:lnTo>
                <a:lnTo>
                  <a:pt x="74307" y="43577"/>
                </a:lnTo>
                <a:lnTo>
                  <a:pt x="111162" y="20158"/>
                </a:lnTo>
                <a:lnTo>
                  <a:pt x="152955" y="5237"/>
                </a:lnTo>
                <a:lnTo>
                  <a:pt x="198500" y="0"/>
                </a:lnTo>
                <a:lnTo>
                  <a:pt x="1786255" y="0"/>
                </a:lnTo>
                <a:lnTo>
                  <a:pt x="1831753" y="5237"/>
                </a:lnTo>
                <a:lnTo>
                  <a:pt x="1873513" y="20158"/>
                </a:lnTo>
                <a:lnTo>
                  <a:pt x="1910345" y="43577"/>
                </a:lnTo>
                <a:lnTo>
                  <a:pt x="1941061" y="74307"/>
                </a:lnTo>
                <a:lnTo>
                  <a:pt x="1964473" y="111162"/>
                </a:lnTo>
                <a:lnTo>
                  <a:pt x="1979392" y="152955"/>
                </a:lnTo>
                <a:lnTo>
                  <a:pt x="1984629" y="198500"/>
                </a:lnTo>
                <a:lnTo>
                  <a:pt x="1984629" y="2789047"/>
                </a:lnTo>
                <a:lnTo>
                  <a:pt x="1979392" y="2834554"/>
                </a:lnTo>
                <a:lnTo>
                  <a:pt x="1964473" y="2876328"/>
                </a:lnTo>
                <a:lnTo>
                  <a:pt x="1941061" y="2913177"/>
                </a:lnTo>
                <a:lnTo>
                  <a:pt x="1910345" y="2943911"/>
                </a:lnTo>
                <a:lnTo>
                  <a:pt x="1873513" y="2967338"/>
                </a:lnTo>
                <a:lnTo>
                  <a:pt x="1831753" y="2982268"/>
                </a:lnTo>
                <a:lnTo>
                  <a:pt x="1786255" y="2987509"/>
                </a:lnTo>
                <a:lnTo>
                  <a:pt x="198500" y="2987509"/>
                </a:lnTo>
                <a:lnTo>
                  <a:pt x="152955" y="2982268"/>
                </a:lnTo>
                <a:lnTo>
                  <a:pt x="111162" y="2967338"/>
                </a:lnTo>
                <a:lnTo>
                  <a:pt x="74307" y="2943911"/>
                </a:lnTo>
                <a:lnTo>
                  <a:pt x="43577" y="2913177"/>
                </a:lnTo>
                <a:lnTo>
                  <a:pt x="20158" y="2876328"/>
                </a:lnTo>
                <a:lnTo>
                  <a:pt x="5237" y="2834554"/>
                </a:lnTo>
                <a:lnTo>
                  <a:pt x="0" y="2789047"/>
                </a:lnTo>
                <a:lnTo>
                  <a:pt x="0" y="198500"/>
                </a:lnTo>
                <a:close/>
              </a:path>
            </a:pathLst>
          </a:custGeom>
          <a:ln w="9524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2970" y="5664432"/>
            <a:ext cx="1821508" cy="119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995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/>
          <p:nvPr/>
        </p:nvSpPr>
        <p:spPr>
          <a:xfrm>
            <a:off x="5070347" y="2108961"/>
            <a:ext cx="2496185" cy="1130935"/>
          </a:xfrm>
          <a:custGeom>
            <a:avLst/>
            <a:gdLst/>
            <a:ahLst/>
            <a:cxnLst/>
            <a:rect l="l" t="t" r="r" b="b"/>
            <a:pathLst>
              <a:path w="2496184" h="1130935">
                <a:moveTo>
                  <a:pt x="0" y="0"/>
                </a:moveTo>
                <a:lnTo>
                  <a:pt x="0" y="940435"/>
                </a:lnTo>
                <a:lnTo>
                  <a:pt x="2496057" y="940435"/>
                </a:lnTo>
                <a:lnTo>
                  <a:pt x="2496057" y="1130553"/>
                </a:lnTo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058283" y="2108961"/>
            <a:ext cx="12065" cy="1130935"/>
          </a:xfrm>
          <a:custGeom>
            <a:avLst/>
            <a:gdLst/>
            <a:ahLst/>
            <a:cxnLst/>
            <a:rect l="l" t="t" r="r" b="b"/>
            <a:pathLst>
              <a:path w="12064" h="1130935">
                <a:moveTo>
                  <a:pt x="12064" y="0"/>
                </a:moveTo>
                <a:lnTo>
                  <a:pt x="12064" y="940435"/>
                </a:lnTo>
                <a:lnTo>
                  <a:pt x="0" y="940435"/>
                </a:lnTo>
                <a:lnTo>
                  <a:pt x="0" y="1130553"/>
                </a:lnTo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57754" y="2108961"/>
            <a:ext cx="2712720" cy="1111885"/>
          </a:xfrm>
          <a:custGeom>
            <a:avLst/>
            <a:gdLst/>
            <a:ahLst/>
            <a:cxnLst/>
            <a:rect l="l" t="t" r="r" b="b"/>
            <a:pathLst>
              <a:path w="2712720" h="1111885">
                <a:moveTo>
                  <a:pt x="2712593" y="0"/>
                </a:moveTo>
                <a:lnTo>
                  <a:pt x="2712593" y="921512"/>
                </a:lnTo>
                <a:lnTo>
                  <a:pt x="0" y="921512"/>
                </a:lnTo>
                <a:lnTo>
                  <a:pt x="0" y="1111503"/>
                </a:lnTo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647188" y="1531619"/>
            <a:ext cx="4841748" cy="6446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837624" y="1640965"/>
            <a:ext cx="4741545" cy="544830"/>
          </a:xfrm>
          <a:custGeom>
            <a:avLst/>
            <a:gdLst/>
            <a:ahLst/>
            <a:cxnLst/>
            <a:rect l="l" t="t" r="r" b="b"/>
            <a:pathLst>
              <a:path w="4741545" h="544830">
                <a:moveTo>
                  <a:pt x="4686681" y="0"/>
                </a:moveTo>
                <a:lnTo>
                  <a:pt x="54356" y="0"/>
                </a:lnTo>
                <a:lnTo>
                  <a:pt x="33218" y="4280"/>
                </a:lnTo>
                <a:lnTo>
                  <a:pt x="15938" y="15954"/>
                </a:lnTo>
                <a:lnTo>
                  <a:pt x="4278" y="33272"/>
                </a:lnTo>
                <a:lnTo>
                  <a:pt x="0" y="54482"/>
                </a:lnTo>
                <a:lnTo>
                  <a:pt x="0" y="490219"/>
                </a:lnTo>
                <a:lnTo>
                  <a:pt x="4278" y="511430"/>
                </a:lnTo>
                <a:lnTo>
                  <a:pt x="15938" y="528748"/>
                </a:lnTo>
                <a:lnTo>
                  <a:pt x="33218" y="540422"/>
                </a:lnTo>
                <a:lnTo>
                  <a:pt x="54356" y="544702"/>
                </a:lnTo>
                <a:lnTo>
                  <a:pt x="4686681" y="544702"/>
                </a:lnTo>
                <a:lnTo>
                  <a:pt x="4707818" y="540422"/>
                </a:lnTo>
                <a:lnTo>
                  <a:pt x="4725098" y="528748"/>
                </a:lnTo>
                <a:lnTo>
                  <a:pt x="4736758" y="511430"/>
                </a:lnTo>
                <a:lnTo>
                  <a:pt x="4741037" y="490219"/>
                </a:lnTo>
                <a:lnTo>
                  <a:pt x="4741037" y="54482"/>
                </a:lnTo>
                <a:lnTo>
                  <a:pt x="4736758" y="33272"/>
                </a:lnTo>
                <a:lnTo>
                  <a:pt x="4725098" y="15954"/>
                </a:lnTo>
                <a:lnTo>
                  <a:pt x="4707818" y="4280"/>
                </a:lnTo>
                <a:lnTo>
                  <a:pt x="4686681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848399" y="1640092"/>
            <a:ext cx="4741545" cy="544830"/>
          </a:xfrm>
          <a:custGeom>
            <a:avLst/>
            <a:gdLst/>
            <a:ahLst/>
            <a:cxnLst/>
            <a:rect l="l" t="t" r="r" b="b"/>
            <a:pathLst>
              <a:path w="4741545" h="544830">
                <a:moveTo>
                  <a:pt x="0" y="54482"/>
                </a:moveTo>
                <a:lnTo>
                  <a:pt x="4278" y="33272"/>
                </a:lnTo>
                <a:lnTo>
                  <a:pt x="15938" y="15954"/>
                </a:lnTo>
                <a:lnTo>
                  <a:pt x="33218" y="4280"/>
                </a:lnTo>
                <a:lnTo>
                  <a:pt x="54356" y="0"/>
                </a:lnTo>
                <a:lnTo>
                  <a:pt x="4686681" y="0"/>
                </a:lnTo>
                <a:lnTo>
                  <a:pt x="4707818" y="4280"/>
                </a:lnTo>
                <a:lnTo>
                  <a:pt x="4725098" y="15954"/>
                </a:lnTo>
                <a:lnTo>
                  <a:pt x="4736758" y="33272"/>
                </a:lnTo>
                <a:lnTo>
                  <a:pt x="4741037" y="54482"/>
                </a:lnTo>
                <a:lnTo>
                  <a:pt x="4741037" y="490219"/>
                </a:lnTo>
                <a:lnTo>
                  <a:pt x="4736758" y="511430"/>
                </a:lnTo>
                <a:lnTo>
                  <a:pt x="4725098" y="528748"/>
                </a:lnTo>
                <a:lnTo>
                  <a:pt x="4707818" y="540422"/>
                </a:lnTo>
                <a:lnTo>
                  <a:pt x="4686681" y="544702"/>
                </a:lnTo>
                <a:lnTo>
                  <a:pt x="54356" y="544702"/>
                </a:lnTo>
                <a:lnTo>
                  <a:pt x="33218" y="540422"/>
                </a:lnTo>
                <a:lnTo>
                  <a:pt x="15938" y="528748"/>
                </a:lnTo>
                <a:lnTo>
                  <a:pt x="4278" y="511430"/>
                </a:lnTo>
                <a:lnTo>
                  <a:pt x="0" y="490219"/>
                </a:lnTo>
                <a:lnTo>
                  <a:pt x="0" y="54482"/>
                </a:lnTo>
                <a:close/>
              </a:path>
            </a:pathLst>
          </a:custGeom>
          <a:ln w="9524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3753992" y="1722558"/>
            <a:ext cx="26206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</a:t>
            </a:r>
            <a:r>
              <a:rPr sz="1800" b="1" spc="-1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280160" y="3186683"/>
            <a:ext cx="2153412" cy="211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559686" y="3437128"/>
            <a:ext cx="2052320" cy="2008505"/>
          </a:xfrm>
          <a:custGeom>
            <a:avLst/>
            <a:gdLst/>
            <a:ahLst/>
            <a:cxnLst/>
            <a:rect l="l" t="t" r="r" b="b"/>
            <a:pathLst>
              <a:path w="2052320" h="2008504">
                <a:moveTo>
                  <a:pt x="1851278" y="0"/>
                </a:moveTo>
                <a:lnTo>
                  <a:pt x="200787" y="0"/>
                </a:lnTo>
                <a:lnTo>
                  <a:pt x="154754" y="5304"/>
                </a:lnTo>
                <a:lnTo>
                  <a:pt x="112494" y="20411"/>
                </a:lnTo>
                <a:lnTo>
                  <a:pt x="75213" y="44117"/>
                </a:lnTo>
                <a:lnTo>
                  <a:pt x="44117" y="75213"/>
                </a:lnTo>
                <a:lnTo>
                  <a:pt x="20411" y="112494"/>
                </a:lnTo>
                <a:lnTo>
                  <a:pt x="5304" y="154754"/>
                </a:lnTo>
                <a:lnTo>
                  <a:pt x="0" y="200787"/>
                </a:lnTo>
                <a:lnTo>
                  <a:pt x="0" y="1807337"/>
                </a:lnTo>
                <a:lnTo>
                  <a:pt x="5304" y="1853369"/>
                </a:lnTo>
                <a:lnTo>
                  <a:pt x="20411" y="1895629"/>
                </a:lnTo>
                <a:lnTo>
                  <a:pt x="44117" y="1932910"/>
                </a:lnTo>
                <a:lnTo>
                  <a:pt x="75213" y="1964006"/>
                </a:lnTo>
                <a:lnTo>
                  <a:pt x="112494" y="1987712"/>
                </a:lnTo>
                <a:lnTo>
                  <a:pt x="154754" y="2002819"/>
                </a:lnTo>
                <a:lnTo>
                  <a:pt x="200787" y="2008124"/>
                </a:lnTo>
                <a:lnTo>
                  <a:pt x="1851278" y="2008124"/>
                </a:lnTo>
                <a:lnTo>
                  <a:pt x="1897311" y="2002819"/>
                </a:lnTo>
                <a:lnTo>
                  <a:pt x="1939571" y="1987712"/>
                </a:lnTo>
                <a:lnTo>
                  <a:pt x="1976852" y="1964006"/>
                </a:lnTo>
                <a:lnTo>
                  <a:pt x="2007948" y="1932910"/>
                </a:lnTo>
                <a:lnTo>
                  <a:pt x="2031654" y="1895629"/>
                </a:lnTo>
                <a:lnTo>
                  <a:pt x="2046761" y="1853369"/>
                </a:lnTo>
                <a:lnTo>
                  <a:pt x="2052065" y="1807337"/>
                </a:lnTo>
                <a:lnTo>
                  <a:pt x="2052065" y="200787"/>
                </a:lnTo>
                <a:lnTo>
                  <a:pt x="2046761" y="154754"/>
                </a:lnTo>
                <a:lnTo>
                  <a:pt x="2031654" y="112494"/>
                </a:lnTo>
                <a:lnTo>
                  <a:pt x="2007948" y="75213"/>
                </a:lnTo>
                <a:lnTo>
                  <a:pt x="1976852" y="44117"/>
                </a:lnTo>
                <a:lnTo>
                  <a:pt x="1939571" y="20411"/>
                </a:lnTo>
                <a:lnTo>
                  <a:pt x="1897311" y="5304"/>
                </a:lnTo>
                <a:lnTo>
                  <a:pt x="1851278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559686" y="3437128"/>
            <a:ext cx="2052320" cy="2008505"/>
          </a:xfrm>
          <a:custGeom>
            <a:avLst/>
            <a:gdLst/>
            <a:ahLst/>
            <a:cxnLst/>
            <a:rect l="l" t="t" r="r" b="b"/>
            <a:pathLst>
              <a:path w="2052320" h="2008504">
                <a:moveTo>
                  <a:pt x="0" y="200787"/>
                </a:moveTo>
                <a:lnTo>
                  <a:pt x="5304" y="154754"/>
                </a:lnTo>
                <a:lnTo>
                  <a:pt x="20411" y="112494"/>
                </a:lnTo>
                <a:lnTo>
                  <a:pt x="44117" y="75213"/>
                </a:lnTo>
                <a:lnTo>
                  <a:pt x="75213" y="44117"/>
                </a:lnTo>
                <a:lnTo>
                  <a:pt x="112494" y="20411"/>
                </a:lnTo>
                <a:lnTo>
                  <a:pt x="154754" y="5304"/>
                </a:lnTo>
                <a:lnTo>
                  <a:pt x="200787" y="0"/>
                </a:lnTo>
                <a:lnTo>
                  <a:pt x="1851278" y="0"/>
                </a:lnTo>
                <a:lnTo>
                  <a:pt x="1897311" y="5304"/>
                </a:lnTo>
                <a:lnTo>
                  <a:pt x="1939571" y="20411"/>
                </a:lnTo>
                <a:lnTo>
                  <a:pt x="1976852" y="44117"/>
                </a:lnTo>
                <a:lnTo>
                  <a:pt x="2007948" y="75213"/>
                </a:lnTo>
                <a:lnTo>
                  <a:pt x="2031654" y="112494"/>
                </a:lnTo>
                <a:lnTo>
                  <a:pt x="2046761" y="154754"/>
                </a:lnTo>
                <a:lnTo>
                  <a:pt x="2052065" y="200787"/>
                </a:lnTo>
                <a:lnTo>
                  <a:pt x="2052065" y="1807337"/>
                </a:lnTo>
                <a:lnTo>
                  <a:pt x="2046761" y="1853369"/>
                </a:lnTo>
                <a:lnTo>
                  <a:pt x="2031654" y="1895629"/>
                </a:lnTo>
                <a:lnTo>
                  <a:pt x="2007948" y="1932910"/>
                </a:lnTo>
                <a:lnTo>
                  <a:pt x="1976852" y="1964006"/>
                </a:lnTo>
                <a:lnTo>
                  <a:pt x="1939571" y="1987712"/>
                </a:lnTo>
                <a:lnTo>
                  <a:pt x="1897311" y="2002819"/>
                </a:lnTo>
                <a:lnTo>
                  <a:pt x="1851278" y="2008124"/>
                </a:lnTo>
                <a:lnTo>
                  <a:pt x="200787" y="2008124"/>
                </a:lnTo>
                <a:lnTo>
                  <a:pt x="154754" y="2002819"/>
                </a:lnTo>
                <a:lnTo>
                  <a:pt x="112494" y="1987712"/>
                </a:lnTo>
                <a:lnTo>
                  <a:pt x="75213" y="1964006"/>
                </a:lnTo>
                <a:lnTo>
                  <a:pt x="44117" y="1932910"/>
                </a:lnTo>
                <a:lnTo>
                  <a:pt x="20411" y="1895629"/>
                </a:lnTo>
                <a:lnTo>
                  <a:pt x="5304" y="1853369"/>
                </a:lnTo>
                <a:lnTo>
                  <a:pt x="0" y="1807337"/>
                </a:lnTo>
                <a:lnTo>
                  <a:pt x="0" y="200787"/>
                </a:lnTo>
                <a:close/>
              </a:path>
            </a:pathLst>
          </a:custGeom>
          <a:ln w="9525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729134" y="3746983"/>
            <a:ext cx="1690370" cy="13208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6395">
              <a:lnSpc>
                <a:spcPts val="2065"/>
              </a:lnSpc>
              <a:spcBef>
                <a:spcPts val="100"/>
              </a:spcBef>
            </a:pPr>
            <a:r>
              <a:rPr sz="18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ctr">
              <a:lnSpc>
                <a:spcPts val="1980"/>
              </a:lnSpc>
              <a:spcBef>
                <a:spcPts val="120"/>
              </a:spcBef>
            </a:pPr>
            <a:r>
              <a:rPr lang="ru-RU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8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атериально-технического оснащения программы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977640" y="3204972"/>
            <a:ext cx="2157984" cy="2057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260215" y="3456178"/>
            <a:ext cx="2052320" cy="1955164"/>
          </a:xfrm>
          <a:custGeom>
            <a:avLst/>
            <a:gdLst/>
            <a:ahLst/>
            <a:cxnLst/>
            <a:rect l="l" t="t" r="r" b="b"/>
            <a:pathLst>
              <a:path w="2052320" h="1955164">
                <a:moveTo>
                  <a:pt x="1856613" y="0"/>
                </a:moveTo>
                <a:lnTo>
                  <a:pt x="195452" y="0"/>
                </a:lnTo>
                <a:lnTo>
                  <a:pt x="150636" y="5161"/>
                </a:lnTo>
                <a:lnTo>
                  <a:pt x="109495" y="19865"/>
                </a:lnTo>
                <a:lnTo>
                  <a:pt x="73205" y="42937"/>
                </a:lnTo>
                <a:lnTo>
                  <a:pt x="42937" y="73205"/>
                </a:lnTo>
                <a:lnTo>
                  <a:pt x="19865" y="109495"/>
                </a:lnTo>
                <a:lnTo>
                  <a:pt x="5161" y="150636"/>
                </a:lnTo>
                <a:lnTo>
                  <a:pt x="0" y="195453"/>
                </a:lnTo>
                <a:lnTo>
                  <a:pt x="0" y="1759458"/>
                </a:lnTo>
                <a:lnTo>
                  <a:pt x="5161" y="1804274"/>
                </a:lnTo>
                <a:lnTo>
                  <a:pt x="19865" y="1845415"/>
                </a:lnTo>
                <a:lnTo>
                  <a:pt x="42937" y="1881705"/>
                </a:lnTo>
                <a:lnTo>
                  <a:pt x="73205" y="1911973"/>
                </a:lnTo>
                <a:lnTo>
                  <a:pt x="109495" y="1935045"/>
                </a:lnTo>
                <a:lnTo>
                  <a:pt x="150636" y="1949749"/>
                </a:lnTo>
                <a:lnTo>
                  <a:pt x="195452" y="1954911"/>
                </a:lnTo>
                <a:lnTo>
                  <a:pt x="1856613" y="1954911"/>
                </a:lnTo>
                <a:lnTo>
                  <a:pt x="1901429" y="1949749"/>
                </a:lnTo>
                <a:lnTo>
                  <a:pt x="1942570" y="1935045"/>
                </a:lnTo>
                <a:lnTo>
                  <a:pt x="1978860" y="1911973"/>
                </a:lnTo>
                <a:lnTo>
                  <a:pt x="2009128" y="1881705"/>
                </a:lnTo>
                <a:lnTo>
                  <a:pt x="2032200" y="1845415"/>
                </a:lnTo>
                <a:lnTo>
                  <a:pt x="2046904" y="1804274"/>
                </a:lnTo>
                <a:lnTo>
                  <a:pt x="2052065" y="1759458"/>
                </a:lnTo>
                <a:lnTo>
                  <a:pt x="2052065" y="195453"/>
                </a:lnTo>
                <a:lnTo>
                  <a:pt x="2046904" y="150636"/>
                </a:lnTo>
                <a:lnTo>
                  <a:pt x="2032200" y="109495"/>
                </a:lnTo>
                <a:lnTo>
                  <a:pt x="2009128" y="73205"/>
                </a:lnTo>
                <a:lnTo>
                  <a:pt x="1978860" y="42937"/>
                </a:lnTo>
                <a:lnTo>
                  <a:pt x="1942570" y="19865"/>
                </a:lnTo>
                <a:lnTo>
                  <a:pt x="1901429" y="5161"/>
                </a:lnTo>
                <a:lnTo>
                  <a:pt x="1856613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260215" y="3456178"/>
            <a:ext cx="2052320" cy="1955164"/>
          </a:xfrm>
          <a:custGeom>
            <a:avLst/>
            <a:gdLst/>
            <a:ahLst/>
            <a:cxnLst/>
            <a:rect l="l" t="t" r="r" b="b"/>
            <a:pathLst>
              <a:path w="2052320" h="1955164">
                <a:moveTo>
                  <a:pt x="0" y="195453"/>
                </a:moveTo>
                <a:lnTo>
                  <a:pt x="5161" y="150636"/>
                </a:lnTo>
                <a:lnTo>
                  <a:pt x="19865" y="109495"/>
                </a:lnTo>
                <a:lnTo>
                  <a:pt x="42937" y="73205"/>
                </a:lnTo>
                <a:lnTo>
                  <a:pt x="73205" y="42937"/>
                </a:lnTo>
                <a:lnTo>
                  <a:pt x="109495" y="19865"/>
                </a:lnTo>
                <a:lnTo>
                  <a:pt x="150636" y="5161"/>
                </a:lnTo>
                <a:lnTo>
                  <a:pt x="195452" y="0"/>
                </a:lnTo>
                <a:lnTo>
                  <a:pt x="1856613" y="0"/>
                </a:lnTo>
                <a:lnTo>
                  <a:pt x="1901429" y="5161"/>
                </a:lnTo>
                <a:lnTo>
                  <a:pt x="1942570" y="19865"/>
                </a:lnTo>
                <a:lnTo>
                  <a:pt x="1978860" y="42937"/>
                </a:lnTo>
                <a:lnTo>
                  <a:pt x="2009128" y="73205"/>
                </a:lnTo>
                <a:lnTo>
                  <a:pt x="2032200" y="109495"/>
                </a:lnTo>
                <a:lnTo>
                  <a:pt x="2046904" y="150636"/>
                </a:lnTo>
                <a:lnTo>
                  <a:pt x="2052065" y="195453"/>
                </a:lnTo>
                <a:lnTo>
                  <a:pt x="2052065" y="1759458"/>
                </a:lnTo>
                <a:lnTo>
                  <a:pt x="2046904" y="1804274"/>
                </a:lnTo>
                <a:lnTo>
                  <a:pt x="2032200" y="1845415"/>
                </a:lnTo>
                <a:lnTo>
                  <a:pt x="2009128" y="1881705"/>
                </a:lnTo>
                <a:lnTo>
                  <a:pt x="1978860" y="1911973"/>
                </a:lnTo>
                <a:lnTo>
                  <a:pt x="1942570" y="1935045"/>
                </a:lnTo>
                <a:lnTo>
                  <a:pt x="1901429" y="1949749"/>
                </a:lnTo>
                <a:lnTo>
                  <a:pt x="1856613" y="1954911"/>
                </a:lnTo>
                <a:lnTo>
                  <a:pt x="195452" y="1954911"/>
                </a:lnTo>
                <a:lnTo>
                  <a:pt x="150636" y="1949749"/>
                </a:lnTo>
                <a:lnTo>
                  <a:pt x="109495" y="1935045"/>
                </a:lnTo>
                <a:lnTo>
                  <a:pt x="73205" y="1911973"/>
                </a:lnTo>
                <a:lnTo>
                  <a:pt x="42937" y="1881705"/>
                </a:lnTo>
                <a:lnTo>
                  <a:pt x="19865" y="1845415"/>
                </a:lnTo>
                <a:lnTo>
                  <a:pt x="5161" y="1804274"/>
                </a:lnTo>
                <a:lnTo>
                  <a:pt x="0" y="1759458"/>
                </a:lnTo>
                <a:lnTo>
                  <a:pt x="0" y="195453"/>
                </a:lnTo>
                <a:close/>
              </a:path>
            </a:pathLst>
          </a:custGeom>
          <a:ln w="9525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4540377" y="4006418"/>
            <a:ext cx="1493520" cy="802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6559">
              <a:lnSpc>
                <a:spcPts val="2065"/>
              </a:lnSpc>
              <a:spcBef>
                <a:spcPts val="100"/>
              </a:spcBef>
            </a:pPr>
            <a:r>
              <a:rPr sz="18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indent="-1270" algn="ctr">
              <a:lnSpc>
                <a:spcPts val="1980"/>
              </a:lnSpc>
              <a:spcBef>
                <a:spcPts val="120"/>
              </a:spcBef>
            </a:pPr>
            <a:r>
              <a:rPr sz="18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пребывания  </a:t>
            </a:r>
            <a:r>
              <a:rPr sz="1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</a:t>
            </a:r>
            <a:r>
              <a:rPr sz="18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sz="1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итан</a:t>
            </a:r>
            <a:r>
              <a:rPr sz="18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</a:t>
            </a:r>
            <a:r>
              <a:rPr sz="18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sz="18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ов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487667" y="3204972"/>
            <a:ext cx="2153412" cy="2057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768338" y="3456178"/>
            <a:ext cx="2052320" cy="1955164"/>
          </a:xfrm>
          <a:custGeom>
            <a:avLst/>
            <a:gdLst/>
            <a:ahLst/>
            <a:cxnLst/>
            <a:rect l="l" t="t" r="r" b="b"/>
            <a:pathLst>
              <a:path w="2052320" h="1955164">
                <a:moveTo>
                  <a:pt x="1856612" y="0"/>
                </a:moveTo>
                <a:lnTo>
                  <a:pt x="195452" y="0"/>
                </a:lnTo>
                <a:lnTo>
                  <a:pt x="150636" y="5161"/>
                </a:lnTo>
                <a:lnTo>
                  <a:pt x="109495" y="19865"/>
                </a:lnTo>
                <a:lnTo>
                  <a:pt x="73205" y="42937"/>
                </a:lnTo>
                <a:lnTo>
                  <a:pt x="42937" y="73205"/>
                </a:lnTo>
                <a:lnTo>
                  <a:pt x="19865" y="109495"/>
                </a:lnTo>
                <a:lnTo>
                  <a:pt x="5161" y="150636"/>
                </a:lnTo>
                <a:lnTo>
                  <a:pt x="0" y="195453"/>
                </a:lnTo>
                <a:lnTo>
                  <a:pt x="0" y="1759458"/>
                </a:lnTo>
                <a:lnTo>
                  <a:pt x="5161" y="1804274"/>
                </a:lnTo>
                <a:lnTo>
                  <a:pt x="19865" y="1845415"/>
                </a:lnTo>
                <a:lnTo>
                  <a:pt x="42937" y="1881705"/>
                </a:lnTo>
                <a:lnTo>
                  <a:pt x="73205" y="1911973"/>
                </a:lnTo>
                <a:lnTo>
                  <a:pt x="109495" y="1935045"/>
                </a:lnTo>
                <a:lnTo>
                  <a:pt x="150636" y="1949749"/>
                </a:lnTo>
                <a:lnTo>
                  <a:pt x="195452" y="1954911"/>
                </a:lnTo>
                <a:lnTo>
                  <a:pt x="1856612" y="1954911"/>
                </a:lnTo>
                <a:lnTo>
                  <a:pt x="1901436" y="1949749"/>
                </a:lnTo>
                <a:lnTo>
                  <a:pt x="1942595" y="1935045"/>
                </a:lnTo>
                <a:lnTo>
                  <a:pt x="1978910" y="1911973"/>
                </a:lnTo>
                <a:lnTo>
                  <a:pt x="2009205" y="1881705"/>
                </a:lnTo>
                <a:lnTo>
                  <a:pt x="2032302" y="1845415"/>
                </a:lnTo>
                <a:lnTo>
                  <a:pt x="2047024" y="1804274"/>
                </a:lnTo>
                <a:lnTo>
                  <a:pt x="2052192" y="1759458"/>
                </a:lnTo>
                <a:lnTo>
                  <a:pt x="2052192" y="195453"/>
                </a:lnTo>
                <a:lnTo>
                  <a:pt x="2047024" y="150636"/>
                </a:lnTo>
                <a:lnTo>
                  <a:pt x="2032302" y="109495"/>
                </a:lnTo>
                <a:lnTo>
                  <a:pt x="2009205" y="73205"/>
                </a:lnTo>
                <a:lnTo>
                  <a:pt x="1978910" y="42937"/>
                </a:lnTo>
                <a:lnTo>
                  <a:pt x="1942595" y="19865"/>
                </a:lnTo>
                <a:lnTo>
                  <a:pt x="1901436" y="5161"/>
                </a:lnTo>
                <a:lnTo>
                  <a:pt x="1856612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768338" y="3456178"/>
            <a:ext cx="2052320" cy="1955164"/>
          </a:xfrm>
          <a:custGeom>
            <a:avLst/>
            <a:gdLst/>
            <a:ahLst/>
            <a:cxnLst/>
            <a:rect l="l" t="t" r="r" b="b"/>
            <a:pathLst>
              <a:path w="2052320" h="1955164">
                <a:moveTo>
                  <a:pt x="0" y="195453"/>
                </a:moveTo>
                <a:lnTo>
                  <a:pt x="5161" y="150636"/>
                </a:lnTo>
                <a:lnTo>
                  <a:pt x="19865" y="109495"/>
                </a:lnTo>
                <a:lnTo>
                  <a:pt x="42937" y="73205"/>
                </a:lnTo>
                <a:lnTo>
                  <a:pt x="73205" y="42937"/>
                </a:lnTo>
                <a:lnTo>
                  <a:pt x="109495" y="19865"/>
                </a:lnTo>
                <a:lnTo>
                  <a:pt x="150636" y="5161"/>
                </a:lnTo>
                <a:lnTo>
                  <a:pt x="195452" y="0"/>
                </a:lnTo>
                <a:lnTo>
                  <a:pt x="1856612" y="0"/>
                </a:lnTo>
                <a:lnTo>
                  <a:pt x="1901436" y="5161"/>
                </a:lnTo>
                <a:lnTo>
                  <a:pt x="1942595" y="19865"/>
                </a:lnTo>
                <a:lnTo>
                  <a:pt x="1978910" y="42937"/>
                </a:lnTo>
                <a:lnTo>
                  <a:pt x="2009205" y="73205"/>
                </a:lnTo>
                <a:lnTo>
                  <a:pt x="2032302" y="109495"/>
                </a:lnTo>
                <a:lnTo>
                  <a:pt x="2047024" y="150636"/>
                </a:lnTo>
                <a:lnTo>
                  <a:pt x="2052192" y="195453"/>
                </a:lnTo>
                <a:lnTo>
                  <a:pt x="2052192" y="1759458"/>
                </a:lnTo>
                <a:lnTo>
                  <a:pt x="2047024" y="1804274"/>
                </a:lnTo>
                <a:lnTo>
                  <a:pt x="2032302" y="1845415"/>
                </a:lnTo>
                <a:lnTo>
                  <a:pt x="2009205" y="1881705"/>
                </a:lnTo>
                <a:lnTo>
                  <a:pt x="1978910" y="1911973"/>
                </a:lnTo>
                <a:lnTo>
                  <a:pt x="1942595" y="1935045"/>
                </a:lnTo>
                <a:lnTo>
                  <a:pt x="1901436" y="1949749"/>
                </a:lnTo>
                <a:lnTo>
                  <a:pt x="1856612" y="1954911"/>
                </a:lnTo>
                <a:lnTo>
                  <a:pt x="195452" y="1954911"/>
                </a:lnTo>
                <a:lnTo>
                  <a:pt x="150636" y="1949749"/>
                </a:lnTo>
                <a:lnTo>
                  <a:pt x="109495" y="1935045"/>
                </a:lnTo>
                <a:lnTo>
                  <a:pt x="73205" y="1911973"/>
                </a:lnTo>
                <a:lnTo>
                  <a:pt x="42937" y="1881705"/>
                </a:lnTo>
                <a:lnTo>
                  <a:pt x="19865" y="1845415"/>
                </a:lnTo>
                <a:lnTo>
                  <a:pt x="5161" y="1804274"/>
                </a:lnTo>
                <a:lnTo>
                  <a:pt x="0" y="1759458"/>
                </a:lnTo>
                <a:lnTo>
                  <a:pt x="0" y="195453"/>
                </a:lnTo>
                <a:close/>
              </a:path>
            </a:pathLst>
          </a:custGeom>
          <a:ln w="9525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6858001" y="3658986"/>
            <a:ext cx="1872868" cy="1564787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065" marR="5080" indent="-1270" algn="ctr">
              <a:lnSpc>
                <a:spcPct val="91500"/>
              </a:lnSpc>
              <a:spcBef>
                <a:spcPts val="280"/>
              </a:spcBef>
            </a:pPr>
            <a:r>
              <a:rPr sz="1800" spc="-7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</a:t>
            </a:r>
            <a:r>
              <a:rPr sz="18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1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sz="1800" spc="-6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ганизации</a:t>
            </a:r>
            <a:r>
              <a:rPr sz="1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развивающей предметно-пространственной среды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422516" y="5845440"/>
            <a:ext cx="516570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«Детский сад № 157 г. Челябинска»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7531" y="5662548"/>
            <a:ext cx="1779343" cy="116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644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5536" y="1877752"/>
            <a:ext cx="7678800" cy="24750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491490">
              <a:lnSpc>
                <a:spcPct val="100000"/>
              </a:lnSpc>
            </a:pPr>
            <a:r>
              <a:rPr sz="2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sz="2800" spc="-6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8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sz="2800" spc="-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spc="-8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91490">
              <a:lnSpc>
                <a:spcPct val="100000"/>
              </a:lnSpc>
            </a:pPr>
            <a:r>
              <a:rPr sz="2800" spc="-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sz="2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 </a:t>
            </a:r>
            <a:r>
              <a:rPr sz="2800" spc="-8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sz="2800" spc="-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spc="-8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91490">
              <a:lnSpc>
                <a:spcPct val="100000"/>
              </a:lnSpc>
            </a:pPr>
            <a:r>
              <a:rPr sz="2800" spc="-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sz="28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</a:t>
            </a:r>
            <a:r>
              <a:rPr sz="2800" spc="-8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sz="2800" spc="-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spc="-8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91490">
              <a:lnSpc>
                <a:spcPct val="100000"/>
              </a:lnSpc>
            </a:pPr>
            <a:r>
              <a:rPr lang="ru-RU" sz="2800" spc="-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sz="2800" spc="-9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8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sz="2800" spc="-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spc="-8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91490">
              <a:lnSpc>
                <a:spcPct val="100000"/>
              </a:lnSpc>
            </a:pPr>
            <a:r>
              <a:rPr sz="2800" spc="-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sz="2800" spc="-8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</a:t>
            </a:r>
            <a:r>
              <a:rPr sz="2800" spc="-22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развитие»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400424"/>
            <a:ext cx="7200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9584" algn="ctr">
              <a:lnSpc>
                <a:spcPct val="100000"/>
              </a:lnSpc>
              <a:spcBef>
                <a:spcPts val="100"/>
              </a:spcBef>
            </a:pPr>
            <a:r>
              <a:rPr lang="ru-RU" spc="-7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</a:t>
            </a:r>
            <a:r>
              <a:rPr lang="ru-RU" spc="-5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</a:t>
            </a:r>
            <a:r>
              <a:rPr lang="ru-RU" spc="-8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</a:t>
            </a:r>
            <a:r>
              <a:rPr lang="ru-RU" spc="-7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lang="ru-RU" spc="114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личности,</a:t>
            </a:r>
            <a:r>
              <a:rPr lang="ru-RU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6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мотивации</a:t>
            </a:r>
            <a:r>
              <a:rPr lang="ru-RU" spc="-13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6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13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способностей</a:t>
            </a:r>
            <a:r>
              <a:rPr lang="ru-RU" spc="-8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детей</a:t>
            </a:r>
            <a:r>
              <a:rPr lang="ru-RU" spc="-13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pc="-13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различных</a:t>
            </a:r>
            <a:r>
              <a:rPr lang="ru-RU" spc="-13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видах</a:t>
            </a:r>
            <a:r>
              <a:rPr lang="ru-RU" spc="-14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 </a:t>
            </a:r>
            <a:r>
              <a:rPr lang="ru-RU" spc="-6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pc="-8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охватывает </a:t>
            </a:r>
            <a:r>
              <a:rPr lang="ru-RU" spc="-7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</a:t>
            </a:r>
            <a:r>
              <a:rPr lang="ru-RU" spc="-6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</a:t>
            </a:r>
            <a:r>
              <a:rPr lang="ru-RU" spc="-33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9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области:</a:t>
            </a:r>
            <a:endParaRPr lang="ru-RU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22516" y="5845440"/>
            <a:ext cx="473366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«Детский сад № 157 г. Челябинска»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8035" y="5229200"/>
            <a:ext cx="2316681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69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55415" y="208160"/>
            <a:ext cx="7488832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2000" marR="5080" algn="ctr">
              <a:lnSpc>
                <a:spcPct val="100000"/>
              </a:lnSpc>
              <a:spcBef>
                <a:spcPts val="600"/>
              </a:spcBef>
            </a:pPr>
            <a:r>
              <a:rPr sz="3600" b="1" spc="-6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sz="3600" b="1" spc="-65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Социально-коммуникативное</a:t>
            </a:r>
            <a:r>
              <a:rPr sz="3600" b="1" spc="-6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spc="-6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sz="3600" b="1" spc="-6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9552" y="1700808"/>
            <a:ext cx="7920559" cy="30719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00075" indent="-285750" algn="ctr">
              <a:lnSpc>
                <a:spcPct val="100000"/>
              </a:lnSpc>
              <a:spcBef>
                <a:spcPts val="95"/>
              </a:spcBef>
              <a:buFontTx/>
              <a:buChar char="-"/>
              <a:tabLst>
                <a:tab pos="611505" algn="l"/>
                <a:tab pos="612140" algn="l"/>
              </a:tabLst>
            </a:pPr>
            <a:r>
              <a:rPr spc="-7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усвоение</a:t>
            </a:r>
            <a:r>
              <a:rPr spc="-1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</a:t>
            </a:r>
            <a:r>
              <a:rPr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ценностей,</a:t>
            </a:r>
            <a:r>
              <a:rPr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принятых</a:t>
            </a:r>
            <a:r>
              <a:rPr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обществе,</a:t>
            </a:r>
            <a:r>
              <a:rPr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pc="-10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4325" algn="ctr">
              <a:lnSpc>
                <a:spcPct val="100000"/>
              </a:lnSpc>
              <a:spcBef>
                <a:spcPts val="95"/>
              </a:spcBef>
              <a:tabLst>
                <a:tab pos="611505" algn="l"/>
                <a:tab pos="612140" algn="l"/>
              </a:tabLst>
            </a:pPr>
            <a:r>
              <a:rPr spc="-7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включая</a:t>
            </a:r>
            <a:r>
              <a:rPr spc="-1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моральные</a:t>
            </a:r>
            <a:r>
              <a:rPr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нравственные</a:t>
            </a:r>
            <a:r>
              <a:rPr spc="-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ценности</a:t>
            </a:r>
            <a:r>
              <a:rPr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33704" indent="-285750" algn="ctr">
              <a:lnSpc>
                <a:spcPct val="100000"/>
              </a:lnSpc>
              <a:buFontTx/>
              <a:buChar char="-"/>
              <a:tabLst>
                <a:tab pos="445134" algn="l"/>
                <a:tab pos="445770" algn="l"/>
              </a:tabLst>
            </a:pPr>
            <a:r>
              <a:rPr spc="-6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spc="-1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общения</a:t>
            </a:r>
            <a:r>
              <a:rPr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взаимодействия</a:t>
            </a:r>
            <a:r>
              <a:rPr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ребёнка</a:t>
            </a:r>
            <a:r>
              <a:rPr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</a:t>
            </a:r>
            <a:r>
              <a:rPr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взрослыми</a:t>
            </a:r>
            <a:r>
              <a:rPr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сверстниками</a:t>
            </a:r>
            <a:r>
              <a:rPr spc="-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pc="-8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372110" lvl="1" indent="-285750" algn="ctr">
              <a:lnSpc>
                <a:spcPct val="100000"/>
              </a:lnSpc>
              <a:spcBef>
                <a:spcPts val="5"/>
              </a:spcBef>
              <a:buFontTx/>
              <a:buChar char="-"/>
              <a:tabLst>
                <a:tab pos="680085" algn="l"/>
                <a:tab pos="680720" algn="l"/>
              </a:tabLst>
            </a:pPr>
            <a:r>
              <a:rPr spc="-7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становление</a:t>
            </a:r>
            <a:r>
              <a:rPr spc="-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самостоятельности, </a:t>
            </a:r>
            <a:r>
              <a:rPr spc="-7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целенаправленности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pc="-7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372110" lvl="1" algn="ctr">
              <a:lnSpc>
                <a:spcPct val="100000"/>
              </a:lnSpc>
              <a:spcBef>
                <a:spcPts val="5"/>
              </a:spcBef>
              <a:tabLst>
                <a:tab pos="680085" algn="l"/>
                <a:tab pos="680720" algn="l"/>
              </a:tabLst>
            </a:pPr>
            <a:r>
              <a:rPr spc="-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саморегуляции  собственных</a:t>
            </a:r>
            <a:r>
              <a:rPr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действий;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9105" lvl="2" algn="ctr">
              <a:lnSpc>
                <a:spcPct val="100000"/>
              </a:lnSpc>
              <a:tabLst>
                <a:tab pos="756285" algn="l"/>
                <a:tab pos="756920" algn="l"/>
              </a:tabLst>
            </a:pPr>
            <a:r>
              <a:rPr lang="ru-RU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pc="-7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эмоционального </a:t>
            </a:r>
            <a:r>
              <a:rPr spc="-9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интеллекта</a:t>
            </a:r>
            <a:r>
              <a:rPr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3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эмоциональной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25780" algn="ctr">
              <a:lnSpc>
                <a:spcPct val="100000"/>
              </a:lnSpc>
            </a:pPr>
            <a:r>
              <a:rPr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отзывчивости, </a:t>
            </a:r>
            <a:r>
              <a:rPr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сопереживания, 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готовности </a:t>
            </a:r>
            <a:r>
              <a:rPr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совместной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ctr">
              <a:lnSpc>
                <a:spcPct val="100000"/>
              </a:lnSpc>
            </a:pPr>
            <a:r>
              <a:rPr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</a:t>
            </a:r>
            <a:r>
              <a:rPr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сверстниками, 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уважительного </a:t>
            </a:r>
            <a:r>
              <a:rPr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pc="-2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чувства  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принадлежности</a:t>
            </a:r>
            <a:r>
              <a:rPr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своей</a:t>
            </a:r>
            <a:r>
              <a:rPr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семье</a:t>
            </a:r>
            <a:r>
              <a:rPr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сообществу</a:t>
            </a:r>
            <a:r>
              <a:rPr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взрослых</a:t>
            </a:r>
            <a:r>
              <a:rPr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  <a:r>
              <a:rPr spc="-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pc="-6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97510" indent="-285750" algn="ctr">
              <a:lnSpc>
                <a:spcPct val="100000"/>
              </a:lnSpc>
              <a:buFontTx/>
              <a:buChar char="-"/>
              <a:tabLst>
                <a:tab pos="408305" algn="l"/>
                <a:tab pos="409575" algn="l"/>
              </a:tabLst>
            </a:pPr>
            <a:r>
              <a:rPr spc="-6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</a:t>
            </a:r>
            <a:r>
              <a:rPr spc="-1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позитивных</a:t>
            </a:r>
            <a:r>
              <a:rPr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установок</a:t>
            </a:r>
            <a:r>
              <a:rPr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различным</a:t>
            </a:r>
            <a:r>
              <a:rPr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видам</a:t>
            </a:r>
            <a:r>
              <a:rPr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труда</a:t>
            </a:r>
            <a:r>
              <a:rPr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9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творчества</a:t>
            </a:r>
            <a:r>
              <a:rPr spc="-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pc="-9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76555" lvl="1" algn="ctr">
              <a:lnSpc>
                <a:spcPct val="100000"/>
              </a:lnSpc>
              <a:spcBef>
                <a:spcPts val="5"/>
              </a:spcBef>
              <a:tabLst>
                <a:tab pos="673735" algn="l"/>
                <a:tab pos="675005" algn="l"/>
              </a:tabLst>
            </a:pPr>
            <a:r>
              <a:rPr lang="ru-RU" spc="-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pc="-6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</a:t>
            </a:r>
            <a:r>
              <a:rPr spc="-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 безопасного поведения 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быту, </a:t>
            </a:r>
            <a:r>
              <a:rPr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социуме,</a:t>
            </a:r>
            <a:r>
              <a:rPr spc="-3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3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природе</a:t>
            </a:r>
            <a:r>
              <a:rPr lang="ru-RU" spc="-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5517232"/>
            <a:ext cx="735742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«Детский сад № 157 г. Челябинска»</a:t>
            </a:r>
          </a:p>
          <a:p>
            <a:pPr algn="ctr">
              <a:spcAft>
                <a:spcPts val="0"/>
              </a:spcAft>
            </a:pPr>
            <a:r>
              <a:rPr lang="ru-RU" sz="1100" b="1" dirty="0" smtClean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232" y="5305920"/>
            <a:ext cx="2316681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288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spc="-6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«Познавательное </a:t>
            </a:r>
            <a:r>
              <a:rPr lang="ru-RU" sz="4000" b="1" spc="-7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развитие»</a:t>
            </a:r>
            <a:r>
              <a:rPr lang="ru-RU" sz="4000" b="1" spc="-23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88251" y="1916832"/>
            <a:ext cx="77048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tabLst>
                <a:tab pos="419734" algn="l"/>
                <a:tab pos="420370" algn="l"/>
              </a:tabLst>
            </a:pP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развитие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интересов </a:t>
            </a:r>
            <a:r>
              <a:rPr lang="ru-RU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детей,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любознательности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познавательной</a:t>
            </a:r>
            <a:r>
              <a:rPr lang="ru-RU" spc="-3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мотивации;</a:t>
            </a:r>
          </a:p>
          <a:p>
            <a:pPr marL="0" lvl="1" algn="ctr">
              <a:lnSpc>
                <a:spcPct val="100000"/>
              </a:lnSpc>
              <a:tabLst>
                <a:tab pos="890269" algn="l"/>
                <a:tab pos="890905" algn="l"/>
              </a:tabLst>
            </a:pP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формирование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познавательных </a:t>
            </a:r>
            <a:r>
              <a:rPr lang="ru-RU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действий,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становление</a:t>
            </a:r>
            <a:r>
              <a:rPr lang="ru-RU" spc="-22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сознания;</a:t>
            </a:r>
          </a:p>
          <a:p>
            <a:pPr marL="0" lvl="2" algn="ctr">
              <a:lnSpc>
                <a:spcPct val="100000"/>
              </a:lnSpc>
              <a:tabLst>
                <a:tab pos="1588770" algn="l"/>
              </a:tabLst>
            </a:pP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развитие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воображения и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творческой</a:t>
            </a:r>
            <a:r>
              <a:rPr lang="ru-RU" spc="-2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активности;</a:t>
            </a:r>
          </a:p>
          <a:p>
            <a:pPr marL="0" lvl="2" algn="ctr">
              <a:lnSpc>
                <a:spcPct val="100000"/>
              </a:lnSpc>
              <a:tabLst>
                <a:tab pos="1588770" algn="l"/>
              </a:tabLs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первичных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представлений </a:t>
            </a:r>
            <a:r>
              <a:rPr lang="ru-RU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себе,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других </a:t>
            </a:r>
            <a:r>
              <a:rPr lang="ru-RU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людях,</a:t>
            </a:r>
            <a:r>
              <a:rPr lang="ru-RU" spc="-3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окружающего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мира, </a:t>
            </a:r>
            <a:r>
              <a:rPr lang="ru-RU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свойствах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отношениях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окружающего </a:t>
            </a:r>
            <a:r>
              <a:rPr lang="ru-RU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мира  </a:t>
            </a:r>
            <a:r>
              <a:rPr lang="ru-RU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(форме, </a:t>
            </a:r>
            <a:r>
              <a:rPr lang="ru-RU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цвете,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размере, </a:t>
            </a:r>
            <a:r>
              <a:rPr lang="ru-RU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материале, звучании, </a:t>
            </a:r>
            <a:r>
              <a:rPr lang="ru-RU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ритме, </a:t>
            </a:r>
            <a:r>
              <a:rPr lang="ru-RU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темпе, </a:t>
            </a:r>
            <a:r>
              <a:rPr lang="ru-RU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количестве,</a:t>
            </a:r>
            <a:r>
              <a:rPr lang="ru-RU" spc="-2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числе,  </a:t>
            </a:r>
            <a:r>
              <a:rPr lang="ru-RU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</a:t>
            </a:r>
            <a:r>
              <a:rPr lang="ru-RU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целом,</a:t>
            </a:r>
            <a:r>
              <a:rPr lang="ru-RU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пространстве</a:t>
            </a:r>
            <a:r>
              <a:rPr lang="ru-RU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времени,</a:t>
            </a:r>
            <a:r>
              <a:rPr lang="ru-RU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движении</a:t>
            </a:r>
            <a:r>
              <a:rPr lang="ru-RU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покое,</a:t>
            </a:r>
            <a:r>
              <a:rPr lang="ru-RU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причинах</a:t>
            </a:r>
            <a:r>
              <a:rPr lang="ru-RU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следствиях</a:t>
            </a:r>
            <a:r>
              <a:rPr lang="ru-RU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др.),</a:t>
            </a:r>
            <a:r>
              <a:rPr lang="ru-RU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малой</a:t>
            </a:r>
            <a:r>
              <a:rPr lang="ru-RU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родине</a:t>
            </a:r>
            <a:r>
              <a:rPr lang="ru-RU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Отечестве,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представлений</a:t>
            </a:r>
            <a:r>
              <a:rPr lang="ru-RU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социокультурных  ценностях</a:t>
            </a:r>
            <a:r>
              <a:rPr lang="ru-RU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нашего</a:t>
            </a:r>
            <a:r>
              <a:rPr lang="ru-RU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народа,</a:t>
            </a:r>
            <a:r>
              <a:rPr lang="ru-RU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lang="ru-RU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отечественных</a:t>
            </a:r>
            <a:r>
              <a:rPr lang="ru-RU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традициях</a:t>
            </a:r>
            <a:r>
              <a:rPr lang="ru-RU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праздниках,</a:t>
            </a:r>
            <a:r>
              <a:rPr lang="ru-RU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планете Земля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общем доме </a:t>
            </a:r>
            <a:r>
              <a:rPr lang="ru-RU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людей, </a:t>
            </a:r>
            <a:r>
              <a:rPr lang="ru-RU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lang="ru-RU" spc="-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особенностях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её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природы,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многообразии </a:t>
            </a:r>
            <a:r>
              <a:rPr lang="ru-RU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стран 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народов</a:t>
            </a:r>
            <a:r>
              <a:rPr lang="ru-RU" spc="-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мира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422516" y="5845440"/>
            <a:ext cx="516570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«Детский сад № 157 г. Челябинска</a:t>
            </a:r>
            <a:r>
              <a:rPr lang="ru-RU" sz="1100" b="1" dirty="0" smtClean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endParaRPr lang="ru-RU" sz="1100" b="1" dirty="0">
              <a:solidFill>
                <a:srgbClr val="54A02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8224" y="5157192"/>
            <a:ext cx="2316681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839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spc="-65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b="1" spc="-6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развитие»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88251" y="1916832"/>
            <a:ext cx="77048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SzPct val="125000"/>
              <a:tabLst>
                <a:tab pos="1666239" algn="l"/>
                <a:tab pos="1666875" algn="l"/>
              </a:tabLst>
            </a:pPr>
            <a:r>
              <a:rPr lang="ru-RU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владение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речью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средством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общения и</a:t>
            </a:r>
            <a:r>
              <a:rPr lang="ru-RU" spc="-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</a:t>
            </a:r>
            <a:r>
              <a:rPr lang="ru-RU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ctr">
              <a:lnSpc>
                <a:spcPct val="100000"/>
              </a:lnSpc>
              <a:tabLst>
                <a:tab pos="2530475" algn="l"/>
                <a:tab pos="2531110" algn="l"/>
              </a:tabLst>
            </a:pPr>
            <a:r>
              <a:rPr lang="ru-RU" spc="-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обогащение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активного</a:t>
            </a:r>
            <a:r>
              <a:rPr lang="ru-RU" spc="-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словаря;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107950" indent="-285750" algn="ctr">
              <a:lnSpc>
                <a:spcPct val="100000"/>
              </a:lnSpc>
              <a:buFontTx/>
              <a:buChar char="-"/>
              <a:tabLst>
                <a:tab pos="412115" algn="l"/>
                <a:tab pos="412750" algn="l"/>
              </a:tabLst>
            </a:pPr>
            <a:r>
              <a:rPr lang="ru-RU" spc="-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связной,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грамматически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правильной </a:t>
            </a:r>
            <a:endParaRPr lang="ru-RU" spc="-5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107950" algn="ctr">
              <a:lnSpc>
                <a:spcPct val="100000"/>
              </a:lnSpc>
              <a:tabLst>
                <a:tab pos="412115" algn="l"/>
                <a:tab pos="412750" algn="l"/>
              </a:tabLst>
            </a:pPr>
            <a:r>
              <a:rPr lang="ru-RU" spc="-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диалогической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2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монологической  </a:t>
            </a:r>
            <a:r>
              <a:rPr lang="ru-RU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речи;</a:t>
            </a:r>
          </a:p>
          <a:p>
            <a:pPr marL="0" lvl="1" algn="ctr">
              <a:lnSpc>
                <a:spcPct val="100000"/>
              </a:lnSpc>
              <a:tabLst>
                <a:tab pos="2583815" algn="l"/>
                <a:tab pos="2584450" algn="l"/>
              </a:tabLst>
            </a:pPr>
            <a:r>
              <a:rPr lang="ru-RU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развитие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речевого</a:t>
            </a:r>
            <a:r>
              <a:rPr lang="ru-RU" spc="-1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творчества;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tabLst>
                <a:tab pos="605155" algn="l"/>
                <a:tab pos="606425" algn="l"/>
              </a:tabLst>
            </a:pPr>
            <a:r>
              <a:rPr lang="ru-RU" spc="-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развитие </a:t>
            </a:r>
            <a:r>
              <a:rPr lang="ru-RU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звуковой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интонационной </a:t>
            </a:r>
            <a:r>
              <a:rPr lang="ru-RU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</a:t>
            </a:r>
            <a:r>
              <a:rPr lang="ru-RU" spc="-3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речи,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фонематического </a:t>
            </a:r>
            <a:r>
              <a:rPr lang="ru-RU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слуха;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5080" algn="ctr">
              <a:lnSpc>
                <a:spcPct val="100000"/>
              </a:lnSpc>
              <a:tabLst>
                <a:tab pos="309880" algn="l"/>
                <a:tab pos="310515" algn="l"/>
              </a:tabLst>
            </a:pPr>
            <a:r>
              <a:rPr lang="ru-RU" spc="-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знакомство </a:t>
            </a:r>
            <a:r>
              <a:rPr lang="ru-RU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книжной </a:t>
            </a:r>
            <a:r>
              <a:rPr lang="ru-RU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культурой,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детской </a:t>
            </a:r>
            <a:r>
              <a:rPr lang="ru-RU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литературой, </a:t>
            </a:r>
            <a:r>
              <a:rPr lang="ru-RU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понимание на</a:t>
            </a:r>
            <a:r>
              <a:rPr lang="ru-RU" spc="-3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слух </a:t>
            </a:r>
            <a:r>
              <a:rPr lang="ru-RU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текстов 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различных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жанров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детской</a:t>
            </a:r>
            <a:r>
              <a:rPr lang="ru-RU" spc="-2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литературы;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125095" lvl="1" indent="-285750" algn="ctr">
              <a:lnSpc>
                <a:spcPct val="100000"/>
              </a:lnSpc>
              <a:buFontTx/>
              <a:buChar char="-"/>
              <a:tabLst>
                <a:tab pos="429895" algn="l"/>
                <a:tab pos="431165" algn="l"/>
              </a:tabLst>
            </a:pPr>
            <a:r>
              <a:rPr lang="ru-RU" spc="-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звуковой </a:t>
            </a:r>
            <a:r>
              <a:rPr lang="ru-RU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аналитико-синтетической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активности </a:t>
            </a:r>
            <a:endParaRPr lang="ru-RU" spc="-7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125095" lvl="1" algn="ctr">
              <a:lnSpc>
                <a:spcPct val="100000"/>
              </a:lnSpc>
              <a:tabLst>
                <a:tab pos="429895" algn="l"/>
                <a:tab pos="431165" algn="l"/>
              </a:tabLst>
            </a:pPr>
            <a:r>
              <a:rPr lang="ru-RU" spc="-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ru-RU" spc="-2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предпосылки  обучения</a:t>
            </a:r>
            <a:r>
              <a:rPr lang="ru-RU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22516" y="5845440"/>
            <a:ext cx="487767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«Детский сад № 157 г. Челябинска»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232" y="5301865"/>
            <a:ext cx="2316681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2981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spc="-65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b="1" spc="-7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Художественно-эстетическое</a:t>
            </a:r>
            <a:r>
              <a:rPr lang="ru-RU" sz="4000" b="1" spc="-65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spc="-7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развитие»</a:t>
            </a:r>
            <a:r>
              <a:rPr lang="ru-RU" sz="4000" b="1" spc="-23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88251" y="1916832"/>
            <a:ext cx="770485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SzPct val="125000"/>
              <a:tabLst>
                <a:tab pos="739140" algn="l"/>
                <a:tab pos="739775" algn="l"/>
              </a:tabLst>
            </a:pPr>
            <a:r>
              <a:rPr lang="ru-RU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развитие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предпосылок ценностно-смыслового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восприятия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2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понимания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285750" algn="ctr">
              <a:lnSpc>
                <a:spcPct val="100000"/>
              </a:lnSpc>
            </a:pPr>
            <a:r>
              <a:rPr lang="ru-RU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произведений </a:t>
            </a:r>
            <a:r>
              <a:rPr lang="ru-RU" spc="-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искусства </a:t>
            </a:r>
            <a:r>
              <a:rPr lang="ru-RU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(словесного,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музыкального, изобразительного), </a:t>
            </a:r>
            <a:r>
              <a:rPr lang="ru-RU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мира 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природы;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ctr">
              <a:lnSpc>
                <a:spcPct val="100000"/>
              </a:lnSpc>
              <a:tabLst>
                <a:tab pos="1170305" algn="l"/>
                <a:tab pos="1170940" algn="l"/>
              </a:tabLst>
            </a:pPr>
            <a:r>
              <a:rPr lang="ru-RU" spc="-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становление </a:t>
            </a:r>
            <a:r>
              <a:rPr lang="ru-RU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эстетического </a:t>
            </a:r>
            <a:r>
              <a:rPr lang="ru-RU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 </a:t>
            </a:r>
            <a:r>
              <a:rPr lang="ru-RU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окружающему</a:t>
            </a:r>
            <a:r>
              <a:rPr lang="ru-RU" spc="-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миру;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tabLst>
                <a:tab pos="1043940" algn="l"/>
                <a:tab pos="1044575" algn="l"/>
              </a:tabLst>
            </a:pPr>
            <a:r>
              <a:rPr lang="ru-RU" spc="-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формирование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элементарных представлений </a:t>
            </a:r>
            <a:r>
              <a:rPr lang="ru-RU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видах</a:t>
            </a:r>
            <a:r>
              <a:rPr lang="ru-RU" spc="-3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искусства;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ctr">
              <a:lnSpc>
                <a:spcPct val="100000"/>
              </a:lnSpc>
              <a:tabLst>
                <a:tab pos="1161415" algn="l"/>
                <a:tab pos="1162050" algn="l"/>
              </a:tabLst>
            </a:pPr>
            <a:r>
              <a:rPr lang="ru-RU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восприятие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музыки, </a:t>
            </a:r>
            <a:r>
              <a:rPr lang="ru-RU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художественной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литературы,</a:t>
            </a:r>
            <a:r>
              <a:rPr lang="ru-RU" spc="-2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фольклора;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tabLst>
                <a:tab pos="418465" algn="l"/>
              </a:tabLst>
            </a:pPr>
            <a:r>
              <a:rPr lang="ru-RU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стимулирование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сопереживания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персонажам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художественных</a:t>
            </a:r>
            <a:r>
              <a:rPr lang="ru-RU" spc="-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произведений;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tabLst>
                <a:tab pos="296545" algn="l"/>
                <a:tab pos="309880" algn="l"/>
              </a:tabLst>
            </a:pPr>
            <a:r>
              <a:rPr lang="ru-RU" spc="-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реализацию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самостоятельной творческой </a:t>
            </a:r>
            <a:r>
              <a:rPr lang="ru-RU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детей</a:t>
            </a:r>
            <a:r>
              <a:rPr lang="ru-RU" spc="-20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(изобразительной,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конструктивно-модельной, </a:t>
            </a:r>
            <a:r>
              <a:rPr lang="ru-RU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музыкальной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25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др.)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95536" y="5845440"/>
            <a:ext cx="489654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«Детский сад № 157 г. Челябинска</a:t>
            </a:r>
            <a:r>
              <a:rPr lang="ru-RU" sz="1100" b="1" dirty="0" smtClean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7319" y="5301865"/>
            <a:ext cx="2316681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265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spc="-65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b="1" spc="-6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развитие»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88251" y="1916832"/>
            <a:ext cx="770485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18870">
              <a:lnSpc>
                <a:spcPct val="100000"/>
              </a:lnSpc>
              <a:spcBef>
                <a:spcPts val="95"/>
              </a:spcBef>
            </a:pPr>
            <a:r>
              <a:rPr lang="ru-RU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</a:t>
            </a:r>
            <a:r>
              <a:rPr lang="ru-RU" b="1"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опыта </a:t>
            </a:r>
            <a:r>
              <a:rPr lang="ru-RU" b="1" spc="-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следующих </a:t>
            </a:r>
            <a:r>
              <a:rPr lang="ru-RU" b="1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видах </a:t>
            </a:r>
            <a:r>
              <a:rPr lang="ru-RU" b="1"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ru-RU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детей:</a:t>
            </a:r>
          </a:p>
          <a:p>
            <a:pPr marR="42545" algn="ctr">
              <a:lnSpc>
                <a:spcPct val="100000"/>
              </a:lnSpc>
              <a:tabLst>
                <a:tab pos="344805" algn="l"/>
                <a:tab pos="345440" algn="l"/>
              </a:tabLst>
            </a:pPr>
            <a:r>
              <a:rPr lang="ru-RU" spc="-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двигательной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 </a:t>
            </a:r>
            <a:r>
              <a:rPr lang="ru-RU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связанной </a:t>
            </a:r>
            <a:r>
              <a:rPr lang="ru-RU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выполнением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упражнений,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направленных</a:t>
            </a:r>
            <a:r>
              <a:rPr lang="ru-RU" spc="-3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lang="ru-RU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таких</a:t>
            </a:r>
            <a:r>
              <a:rPr lang="ru-RU"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физических</a:t>
            </a:r>
            <a:r>
              <a:rPr lang="ru-RU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качеств,</a:t>
            </a:r>
            <a:r>
              <a:rPr lang="ru-RU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ru-RU"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координация</a:t>
            </a:r>
            <a:r>
              <a:rPr lang="ru-RU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гибкость</a:t>
            </a:r>
            <a:r>
              <a:rPr lang="ru-RU" spc="-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43815" lvl="1" algn="ctr">
              <a:lnSpc>
                <a:spcPct val="100000"/>
              </a:lnSpc>
              <a:tabLst>
                <a:tab pos="628015" algn="l"/>
                <a:tab pos="628650" algn="l"/>
              </a:tabLst>
            </a:pPr>
            <a:r>
              <a:rPr lang="ru-RU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способствующих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правильному </a:t>
            </a:r>
            <a:r>
              <a:rPr lang="ru-RU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формированию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опорно-двигательной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организма,</a:t>
            </a:r>
            <a:r>
              <a:rPr lang="ru-RU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развитию</a:t>
            </a:r>
            <a:r>
              <a:rPr lang="ru-RU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равновесия,</a:t>
            </a:r>
            <a:r>
              <a:rPr lang="ru-RU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координации</a:t>
            </a:r>
            <a:r>
              <a:rPr lang="ru-RU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движения,</a:t>
            </a:r>
            <a:r>
              <a:rPr lang="ru-RU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крупной</a:t>
            </a:r>
            <a:r>
              <a:rPr lang="ru-RU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мелкой</a:t>
            </a:r>
            <a:r>
              <a:rPr lang="ru-RU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моторики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обеих</a:t>
            </a:r>
            <a:r>
              <a:rPr lang="ru-RU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рук,</a:t>
            </a:r>
            <a:r>
              <a:rPr lang="ru-RU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</a:t>
            </a:r>
            <a:r>
              <a:rPr lang="ru-RU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правильным,</a:t>
            </a:r>
            <a:r>
              <a:rPr lang="ru-RU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наносящем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ущерба</a:t>
            </a:r>
            <a:r>
              <a:rPr lang="ru-RU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организму,</a:t>
            </a:r>
            <a:r>
              <a:rPr lang="ru-RU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выполнением 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движений </a:t>
            </a:r>
            <a:r>
              <a:rPr lang="ru-RU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(ходьба, </a:t>
            </a:r>
            <a:r>
              <a:rPr lang="ru-RU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бег, </a:t>
            </a:r>
            <a:r>
              <a:rPr lang="ru-RU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мягкие прыжки, </a:t>
            </a:r>
            <a:r>
              <a:rPr lang="ru-RU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повороты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стороны), 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начальных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представлений </a:t>
            </a:r>
            <a:r>
              <a:rPr lang="ru-RU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pc="-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некоторых видах </a:t>
            </a:r>
            <a:r>
              <a:rPr lang="ru-RU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спорта,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овладение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подвижными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играми </a:t>
            </a:r>
            <a:r>
              <a:rPr lang="ru-RU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правилами;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становление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целенаправленности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pc="-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-- </a:t>
            </a:r>
            <a:r>
              <a:rPr lang="ru-RU" spc="-7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саморегуляции</a:t>
            </a:r>
            <a:r>
              <a:rPr lang="ru-RU" spc="-3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двигательной</a:t>
            </a:r>
            <a:r>
              <a:rPr lang="ru-RU" spc="-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сфере;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tabLst>
                <a:tab pos="342265" algn="l"/>
                <a:tab pos="513080" algn="l"/>
              </a:tabLst>
            </a:pPr>
            <a:r>
              <a:rPr lang="ru-RU" spc="-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становление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ценностей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здорового </a:t>
            </a:r>
            <a:r>
              <a:rPr lang="ru-RU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образа </a:t>
            </a:r>
            <a:r>
              <a:rPr lang="ru-RU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жизни,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овладение</a:t>
            </a:r>
            <a:r>
              <a:rPr lang="ru-RU" spc="-3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элементарными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нормами</a:t>
            </a:r>
            <a:r>
              <a:rPr lang="ru-RU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правилами</a:t>
            </a:r>
            <a:r>
              <a:rPr lang="ru-RU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</a:t>
            </a:r>
            <a:r>
              <a:rPr lang="ru-RU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питании,</a:t>
            </a:r>
            <a:r>
              <a:rPr lang="ru-RU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двигательном</a:t>
            </a:r>
            <a:r>
              <a:rPr lang="ru-RU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режиме,</a:t>
            </a:r>
            <a:r>
              <a:rPr lang="ru-RU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закаливании,</a:t>
            </a:r>
            <a:r>
              <a:rPr lang="ru-RU" spc="-1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формировании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полезных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привычек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2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др.)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22516" y="5845440"/>
            <a:ext cx="466165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«Детский сад № 157 г. Челябинска</a:t>
            </a:r>
            <a:r>
              <a:rPr lang="ru-RU" sz="1100" b="1" dirty="0" smtClean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endParaRPr lang="ru-RU" sz="1100" b="1" dirty="0">
              <a:solidFill>
                <a:srgbClr val="54A02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7319" y="5339964"/>
            <a:ext cx="2316681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6896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spc="-7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</a:t>
            </a:r>
            <a:r>
              <a:rPr lang="ru-RU" sz="4000" b="1" spc="-19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spc="-6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</a:t>
            </a:r>
            <a:endParaRPr lang="ru-RU" sz="40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8251" y="1916832"/>
            <a:ext cx="77048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33425" marR="723900" algn="ctr">
              <a:lnSpc>
                <a:spcPct val="100000"/>
              </a:lnSpc>
            </a:pPr>
            <a:r>
              <a:rPr lang="ru-RU" sz="20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</a:t>
            </a:r>
            <a:r>
              <a:rPr lang="ru-RU" sz="2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Программы, </a:t>
            </a:r>
            <a:r>
              <a:rPr lang="ru-RU" sz="20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формируемая</a:t>
            </a:r>
            <a:r>
              <a:rPr lang="ru-RU" sz="2000" spc="-3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участниками  </a:t>
            </a:r>
            <a:r>
              <a:rPr lang="ru-RU" sz="2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 </a:t>
            </a:r>
            <a:r>
              <a:rPr lang="ru-RU" sz="20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отношений, </a:t>
            </a:r>
            <a:r>
              <a:rPr lang="ru-RU" sz="2000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spc="-2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целью: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980" indent="-335280" algn="ctr">
              <a:lnSpc>
                <a:spcPct val="100000"/>
              </a:lnSpc>
              <a:buFont typeface="Wingdings"/>
              <a:buChar char=""/>
              <a:tabLst>
                <a:tab pos="347345" algn="l"/>
                <a:tab pos="347980" algn="l"/>
              </a:tabLst>
            </a:pPr>
            <a:r>
              <a:rPr lang="ru-RU" sz="20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</a:t>
            </a:r>
            <a:r>
              <a:rPr lang="ru-RU" sz="20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</a:t>
            </a:r>
            <a:r>
              <a:rPr lang="ru-RU" sz="2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</a:t>
            </a:r>
            <a:r>
              <a:rPr lang="ru-RU" sz="20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 </a:t>
            </a:r>
            <a:r>
              <a:rPr lang="ru-RU" sz="20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представлений</a:t>
            </a:r>
            <a:r>
              <a:rPr lang="ru-RU" sz="2000" spc="-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5745" algn="ctr">
              <a:lnSpc>
                <a:spcPct val="100000"/>
              </a:lnSpc>
            </a:pPr>
            <a:r>
              <a:rPr lang="ru-RU" sz="20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малой </a:t>
            </a:r>
            <a:r>
              <a:rPr lang="ru-RU" sz="20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родине, </a:t>
            </a:r>
            <a:r>
              <a:rPr lang="ru-RU" sz="20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ее </a:t>
            </a:r>
            <a:r>
              <a:rPr lang="ru-RU" sz="20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культурно-исторических </a:t>
            </a:r>
            <a:r>
              <a:rPr lang="ru-RU" sz="2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spc="-3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природных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" algn="ctr">
              <a:lnSpc>
                <a:spcPct val="100000"/>
              </a:lnSpc>
            </a:pPr>
            <a:r>
              <a:rPr lang="ru-RU" sz="20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особенностей;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9380" marR="111125" lvl="1" indent="210185" algn="ctr">
              <a:lnSpc>
                <a:spcPct val="100000"/>
              </a:lnSpc>
              <a:buFont typeface="Wingdings"/>
              <a:buChar char=""/>
              <a:tabLst>
                <a:tab pos="664845" algn="l"/>
                <a:tab pos="665480" algn="l"/>
              </a:tabLst>
            </a:pPr>
            <a:r>
              <a:rPr lang="ru-RU" sz="20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</a:t>
            </a:r>
            <a:r>
              <a:rPr lang="ru-RU" sz="2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познавательного </a:t>
            </a:r>
            <a:r>
              <a:rPr lang="ru-RU" sz="20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интереса </a:t>
            </a:r>
            <a:r>
              <a:rPr lang="ru-RU" sz="2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ценностного  </a:t>
            </a:r>
            <a:r>
              <a:rPr lang="ru-RU" sz="2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</a:t>
            </a:r>
            <a:r>
              <a:rPr lang="ru-RU" sz="2000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культурному</a:t>
            </a:r>
            <a:r>
              <a:rPr lang="ru-RU" sz="2000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наследию</a:t>
            </a:r>
            <a:r>
              <a:rPr lang="ru-RU" sz="2000"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традициям</a:t>
            </a:r>
            <a:r>
              <a:rPr lang="ru-RU" sz="2000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народов </a:t>
            </a:r>
            <a:r>
              <a:rPr lang="ru-RU" sz="2000" spc="-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Южного</a:t>
            </a:r>
            <a:r>
              <a:rPr lang="ru-RU" sz="2000" spc="-1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Урала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22516" y="5845440"/>
            <a:ext cx="47336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«Детский сад № 157 г. Челябинска»</a:t>
            </a:r>
          </a:p>
          <a:p>
            <a:pPr algn="ctr">
              <a:spcAft>
                <a:spcPts val="0"/>
              </a:spcAft>
            </a:pP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232" y="5086422"/>
            <a:ext cx="2316681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0475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spc="-7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</a:t>
            </a:r>
            <a:r>
              <a:rPr lang="ru-RU" sz="4000" b="1" spc="-13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4000" b="1" spc="-7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семьями</a:t>
            </a:r>
            <a:r>
              <a:rPr lang="ru-RU" sz="4000" b="1" spc="-17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spc="-8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воспитанников</a:t>
            </a:r>
            <a:endParaRPr lang="ru-RU" sz="40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8251" y="1916832"/>
            <a:ext cx="7704856" cy="2644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lang="ru-RU" sz="2000" spc="-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выстроено </a:t>
            </a:r>
            <a:r>
              <a:rPr lang="ru-RU" sz="2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основе </a:t>
            </a:r>
            <a:r>
              <a:rPr lang="ru-RU" sz="20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сотрудничества </a:t>
            </a:r>
            <a:endParaRPr lang="ru-RU" sz="2000" spc="-6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lang="ru-RU" sz="2000" spc="-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направлено </a:t>
            </a:r>
            <a:r>
              <a:rPr lang="ru-RU" sz="2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педагогическое </a:t>
            </a:r>
            <a:r>
              <a:rPr lang="ru-RU" sz="2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 </a:t>
            </a:r>
            <a:r>
              <a:rPr lang="ru-RU" sz="20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 </a:t>
            </a:r>
          </a:p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lang="ru-RU" sz="20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(законных </a:t>
            </a:r>
            <a:r>
              <a:rPr lang="ru-RU" sz="20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представителей) </a:t>
            </a:r>
          </a:p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lang="ru-RU" sz="2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образовательной</a:t>
            </a:r>
            <a:r>
              <a:rPr lang="ru-RU" sz="2000"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ru-RU" sz="2000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lang="ru-RU" sz="2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семье,</a:t>
            </a:r>
            <a:r>
              <a:rPr lang="ru-RU" sz="20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охране</a:t>
            </a:r>
            <a:r>
              <a:rPr lang="ru-RU" sz="2000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укреплении</a:t>
            </a:r>
            <a:r>
              <a:rPr lang="ru-RU" sz="2000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физического </a:t>
            </a:r>
          </a:p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lang="ru-RU" sz="2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психического </a:t>
            </a:r>
            <a:r>
              <a:rPr lang="ru-RU" sz="2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здоровья </a:t>
            </a:r>
            <a:r>
              <a:rPr lang="ru-RU" sz="20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</a:t>
            </a:r>
            <a:r>
              <a:rPr lang="ru-RU" sz="2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20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</a:t>
            </a:r>
          </a:p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lang="ru-RU" sz="20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участия </a:t>
            </a:r>
            <a:r>
              <a:rPr lang="ru-RU" sz="2000" spc="-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 </a:t>
            </a:r>
            <a:r>
              <a:rPr lang="ru-RU" sz="2000" spc="-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законных </a:t>
            </a:r>
            <a:r>
              <a:rPr lang="ru-RU" sz="20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представителей) </a:t>
            </a:r>
          </a:p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lang="ru-RU" sz="2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</a:t>
            </a:r>
            <a:r>
              <a:rPr lang="ru-RU" sz="20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</a:t>
            </a:r>
            <a:r>
              <a:rPr lang="ru-RU" sz="2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дошкольной </a:t>
            </a:r>
            <a:r>
              <a:rPr lang="ru-RU" sz="20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22516" y="5845440"/>
            <a:ext cx="50937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«Детский сад № 157 г. Челябинска»</a:t>
            </a:r>
          </a:p>
          <a:p>
            <a:pPr algn="ctr">
              <a:spcAft>
                <a:spcPts val="0"/>
              </a:spcAft>
            </a:pP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2240" y="5339964"/>
            <a:ext cx="2316681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0638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ru-RU" sz="3200" b="1" spc="-3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</a:t>
            </a:r>
            <a:r>
              <a:rPr lang="ru-RU" sz="3200" b="1" spc="-6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3200" b="1" spc="-8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</a:t>
            </a:r>
            <a:r>
              <a:rPr lang="ru-RU" sz="3200" b="1" spc="-8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spc="-8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spc="-75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взаимодействия </a:t>
            </a:r>
            <a:r>
              <a:rPr lang="ru-RU" sz="3200" b="1" spc="-13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3200" b="1" spc="-409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spc="-7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семьями</a:t>
            </a:r>
            <a:r>
              <a:rPr lang="ru-RU" sz="32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spc="-7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воспитанников</a:t>
            </a:r>
            <a:endParaRPr lang="ru-RU" sz="32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8251" y="1916832"/>
            <a:ext cx="7704856" cy="3811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8160" marR="170180" indent="-342900" algn="ctr">
              <a:lnSpc>
                <a:spcPct val="100000"/>
              </a:lnSpc>
              <a:spcBef>
                <a:spcPts val="100"/>
              </a:spcBef>
              <a:buFontTx/>
              <a:buChar char="-"/>
            </a:pPr>
            <a:r>
              <a:rPr lang="ru-RU" sz="2000" spc="-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информационно-аналитические </a:t>
            </a:r>
          </a:p>
          <a:p>
            <a:pPr marL="175260" marR="170180" algn="ctr">
              <a:lnSpc>
                <a:spcPct val="100000"/>
              </a:lnSpc>
              <a:spcBef>
                <a:spcPts val="100"/>
              </a:spcBef>
            </a:pPr>
            <a:r>
              <a:rPr lang="ru-RU" sz="2000" spc="-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сбор, </a:t>
            </a:r>
            <a:r>
              <a:rPr lang="ru-RU" sz="2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</a:t>
            </a:r>
            <a:r>
              <a:rPr lang="ru-RU" sz="2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spc="-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 </a:t>
            </a:r>
            <a:r>
              <a:rPr lang="ru-RU" sz="2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</a:t>
            </a:r>
            <a:r>
              <a:rPr lang="ru-RU"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0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семьях </a:t>
            </a:r>
            <a:r>
              <a:rPr lang="ru-RU" sz="20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воспитанников, </a:t>
            </a:r>
            <a:r>
              <a:rPr lang="ru-RU" sz="20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запросах </a:t>
            </a:r>
            <a:r>
              <a:rPr lang="ru-RU" sz="2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интересах </a:t>
            </a:r>
            <a:r>
              <a:rPr lang="ru-RU" sz="20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  </a:t>
            </a:r>
            <a:r>
              <a:rPr lang="ru-RU" sz="20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(законных </a:t>
            </a:r>
            <a:r>
              <a:rPr lang="ru-RU" sz="20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представителей) </a:t>
            </a:r>
            <a:endParaRPr lang="ru-RU" sz="2000" spc="-9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5260" marR="170180" algn="ctr">
              <a:lnSpc>
                <a:spcPct val="100000"/>
              </a:lnSpc>
              <a:spcBef>
                <a:spcPts val="100"/>
              </a:spcBef>
            </a:pPr>
            <a:r>
              <a:rPr lang="ru-RU" sz="2000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получении</a:t>
            </a:r>
            <a:r>
              <a:rPr lang="ru-RU" sz="2000" spc="-2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психолого-педагогической  </a:t>
            </a:r>
            <a:r>
              <a:rPr lang="ru-RU" sz="20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 algn="ctr">
              <a:lnSpc>
                <a:spcPct val="100000"/>
              </a:lnSpc>
              <a:spcBef>
                <a:spcPts val="5"/>
              </a:spcBef>
              <a:buFontTx/>
              <a:buChar char="-"/>
            </a:pPr>
            <a:r>
              <a:rPr lang="ru-RU" sz="2000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наглядно-информационные </a:t>
            </a:r>
          </a:p>
          <a:p>
            <a:pPr marL="12700" marR="5080" algn="ctr">
              <a:lnSpc>
                <a:spcPct val="100000"/>
              </a:lnSpc>
              <a:spcBef>
                <a:spcPts val="5"/>
              </a:spcBef>
            </a:pPr>
            <a:r>
              <a:rPr lang="ru-RU" sz="2000" spc="-1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ru-RU" sz="2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</a:t>
            </a:r>
            <a:r>
              <a:rPr lang="ru-RU" sz="2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сайте, </a:t>
            </a:r>
            <a:r>
              <a:rPr lang="ru-RU" sz="20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выставки,</a:t>
            </a:r>
            <a:r>
              <a:rPr lang="ru-RU" sz="2000" spc="-3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стенды,  </a:t>
            </a:r>
            <a:r>
              <a:rPr lang="ru-RU" sz="20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ширмы,</a:t>
            </a:r>
            <a:r>
              <a:rPr lang="ru-RU" sz="2000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папки-передвижки,</a:t>
            </a:r>
            <a:r>
              <a:rPr lang="ru-RU" sz="2000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фото- </a:t>
            </a:r>
            <a:r>
              <a:rPr lang="ru-RU" sz="2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видео</a:t>
            </a:r>
            <a:r>
              <a:rPr lang="ru-RU" sz="2000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</a:t>
            </a:r>
            <a:r>
              <a:rPr lang="ru-RU" sz="2000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ru-RU" sz="2000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 </a:t>
            </a:r>
            <a:r>
              <a:rPr lang="ru-RU" sz="20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мероприятий, </a:t>
            </a:r>
            <a:r>
              <a:rPr lang="ru-RU" sz="20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режимных моментов, совместной</a:t>
            </a:r>
            <a:r>
              <a:rPr lang="ru-RU" sz="2000" spc="-2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деятельности);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4825" marR="156845" indent="-342900" algn="ctr">
              <a:lnSpc>
                <a:spcPct val="100000"/>
              </a:lnSpc>
              <a:spcBef>
                <a:spcPts val="5"/>
              </a:spcBef>
              <a:buFontTx/>
              <a:buChar char="-"/>
            </a:pPr>
            <a:r>
              <a:rPr lang="ru-RU" sz="2000" spc="-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 </a:t>
            </a:r>
            <a:r>
              <a:rPr lang="ru-RU" sz="2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ознакомительные </a:t>
            </a:r>
            <a:r>
              <a:rPr lang="ru-RU" sz="2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обучающие </a:t>
            </a:r>
            <a:endParaRPr lang="ru-RU" sz="2000" spc="-6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1925" marR="156845" algn="ctr">
              <a:lnSpc>
                <a:spcPct val="100000"/>
              </a:lnSpc>
              <a:spcBef>
                <a:spcPts val="5"/>
              </a:spcBef>
            </a:pPr>
            <a:r>
              <a:rPr lang="ru-RU" sz="2000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дни </a:t>
            </a:r>
            <a:r>
              <a:rPr lang="ru-RU" sz="20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открытых  </a:t>
            </a:r>
            <a:r>
              <a:rPr lang="ru-RU" sz="20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дверей, </a:t>
            </a:r>
            <a:r>
              <a:rPr lang="ru-RU" sz="20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мастер-классы, </a:t>
            </a:r>
            <a:endParaRPr lang="ru-RU" sz="2000" spc="-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1925" marR="156845" algn="ctr">
              <a:lnSpc>
                <a:spcPct val="100000"/>
              </a:lnSpc>
              <a:spcBef>
                <a:spcPts val="5"/>
              </a:spcBef>
            </a:pPr>
            <a:r>
              <a:rPr lang="ru-RU" sz="2000" spc="-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родительский </a:t>
            </a:r>
            <a:r>
              <a:rPr lang="ru-RU" sz="20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университет, </a:t>
            </a:r>
            <a:r>
              <a:rPr lang="ru-RU" sz="20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круглые</a:t>
            </a:r>
            <a:r>
              <a:rPr lang="ru-RU" sz="2000" spc="-2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столы);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000" spc="-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досуговые (праздники,</a:t>
            </a:r>
            <a:r>
              <a:rPr lang="ru-RU" sz="2000" spc="-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развлечения)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2240" y="5322160"/>
            <a:ext cx="2316681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7235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spc="-7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Приложения</a:t>
            </a:r>
            <a:endParaRPr lang="ru-RU" sz="40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09599" y="5845440"/>
            <a:ext cx="51145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«Детский сад № 157 г. Челябинска»</a:t>
            </a:r>
          </a:p>
          <a:p>
            <a:pPr algn="ctr">
              <a:spcAft>
                <a:spcPts val="0"/>
              </a:spcAft>
            </a:pP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object 19"/>
          <p:cNvSpPr/>
          <p:nvPr/>
        </p:nvSpPr>
        <p:spPr>
          <a:xfrm>
            <a:off x="796476" y="1877760"/>
            <a:ext cx="3559500" cy="34721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21"/>
          <p:cNvSpPr/>
          <p:nvPr/>
        </p:nvSpPr>
        <p:spPr>
          <a:xfrm>
            <a:off x="899592" y="2474664"/>
            <a:ext cx="3384376" cy="26334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2"/>
          <p:cNvSpPr txBox="1"/>
          <p:nvPr/>
        </p:nvSpPr>
        <p:spPr>
          <a:xfrm>
            <a:off x="1259633" y="2852936"/>
            <a:ext cx="2592288" cy="1749966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R="5080" algn="ctr">
              <a:lnSpc>
                <a:spcPts val="1860"/>
              </a:lnSpc>
            </a:pPr>
            <a:r>
              <a:rPr sz="1700" spc="-6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Календарный</a:t>
            </a:r>
            <a:r>
              <a:rPr sz="1700" spc="-2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700" spc="-24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5080" algn="ctr">
              <a:lnSpc>
                <a:spcPts val="1860"/>
              </a:lnSpc>
            </a:pPr>
            <a:r>
              <a:rPr sz="1700" spc="-6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учебный</a:t>
            </a:r>
            <a:r>
              <a:rPr sz="1700" spc="-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1700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график-</a:t>
            </a:r>
            <a:endParaRPr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955"/>
              </a:lnSpc>
            </a:pPr>
            <a:r>
              <a:rPr sz="17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документ,</a:t>
            </a:r>
            <a:endParaRPr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118745" indent="-635" algn="ctr">
              <a:lnSpc>
                <a:spcPct val="91600"/>
              </a:lnSpc>
            </a:pPr>
            <a:r>
              <a:rPr sz="17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регламентирующий  </a:t>
            </a:r>
            <a:r>
              <a:rPr sz="17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общие </a:t>
            </a:r>
            <a:r>
              <a:rPr sz="17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</a:t>
            </a:r>
            <a:r>
              <a:rPr sz="1700" spc="-3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 </a:t>
            </a:r>
            <a:r>
              <a:rPr sz="17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 </a:t>
            </a:r>
            <a:r>
              <a:rPr sz="17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образовательного</a:t>
            </a:r>
            <a:endParaRPr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870"/>
              </a:lnSpc>
            </a:pPr>
            <a:r>
              <a:rPr sz="17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  <a:endParaRPr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24"/>
          <p:cNvSpPr/>
          <p:nvPr/>
        </p:nvSpPr>
        <p:spPr>
          <a:xfrm>
            <a:off x="4932040" y="1877760"/>
            <a:ext cx="3668908" cy="3472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6"/>
          <p:cNvSpPr/>
          <p:nvPr/>
        </p:nvSpPr>
        <p:spPr>
          <a:xfrm>
            <a:off x="5101228" y="2500040"/>
            <a:ext cx="3456384" cy="26289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27"/>
          <p:cNvSpPr txBox="1"/>
          <p:nvPr/>
        </p:nvSpPr>
        <p:spPr>
          <a:xfrm>
            <a:off x="5364088" y="2856966"/>
            <a:ext cx="2880320" cy="1544525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indent="194945" algn="ctr">
              <a:lnSpc>
                <a:spcPct val="100000"/>
              </a:lnSpc>
            </a:pPr>
            <a:r>
              <a:rPr sz="17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Учебный</a:t>
            </a:r>
            <a:r>
              <a:rPr sz="1700" spc="-2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план-</a:t>
            </a:r>
            <a:endParaRPr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5080" indent="-1905" algn="ctr">
              <a:lnSpc>
                <a:spcPct val="91500"/>
              </a:lnSpc>
            </a:pPr>
            <a:r>
              <a:rPr sz="17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документ, </a:t>
            </a:r>
            <a:r>
              <a:rPr sz="17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который  </a:t>
            </a:r>
            <a:r>
              <a:rPr sz="17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</a:t>
            </a:r>
            <a:r>
              <a:rPr sz="1700" spc="-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перечень,  </a:t>
            </a:r>
            <a:r>
              <a:rPr sz="17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трудоемкость,</a:t>
            </a:r>
            <a:endParaRPr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785"/>
              </a:lnSpc>
            </a:pPr>
            <a:r>
              <a:rPr sz="17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последовательность</a:t>
            </a:r>
            <a:r>
              <a:rPr sz="1700" spc="-2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102235" indent="-635" algn="ctr">
              <a:lnSpc>
                <a:spcPts val="1870"/>
              </a:lnSpc>
            </a:pPr>
            <a:r>
              <a:rPr sz="17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</a:t>
            </a:r>
            <a:r>
              <a:rPr sz="17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 </a:t>
            </a:r>
            <a:r>
              <a:rPr sz="17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периодам</a:t>
            </a:r>
            <a:r>
              <a:rPr sz="1700" spc="-2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  </a:t>
            </a:r>
            <a:r>
              <a:rPr sz="17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учебных</a:t>
            </a:r>
            <a:r>
              <a:rPr sz="1700" spc="-2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предметов</a:t>
            </a:r>
            <a:endParaRPr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9810" y="5698580"/>
            <a:ext cx="1749195" cy="1146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16189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589</TotalTime>
  <Words>1560</Words>
  <Application>Microsoft Office PowerPoint</Application>
  <PresentationFormat>Экран (4:3)</PresentationFormat>
  <Paragraphs>194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Arial</vt:lpstr>
      <vt:lpstr>Calibri</vt:lpstr>
      <vt:lpstr>Times New Roman</vt:lpstr>
      <vt:lpstr>Trebuchet MS</vt:lpstr>
      <vt:lpstr>Wingdings</vt:lpstr>
      <vt:lpstr>Wingdings 3</vt:lpstr>
      <vt:lpstr>Аспект</vt:lpstr>
      <vt:lpstr>Основная   образовательная программа дошкольного образования</vt:lpstr>
      <vt:lpstr>Что такое  основная образовательная программа? </vt:lpstr>
      <vt:lpstr>Основная  образовательная программа  дошкольного образования   МБДОУ «Детский сад №157  г. Челябинска»  </vt:lpstr>
      <vt:lpstr>Разделы  Программы</vt:lpstr>
      <vt:lpstr>Презентация PowerPoint</vt:lpstr>
      <vt:lpstr>Цель </vt:lpstr>
      <vt:lpstr>Задачи</vt:lpstr>
      <vt:lpstr>Структура Программы</vt:lpstr>
      <vt:lpstr>Презентация PowerPoint</vt:lpstr>
      <vt:lpstr>Презентация PowerPoint</vt:lpstr>
      <vt:lpstr>Презентация PowerPoint</vt:lpstr>
      <vt:lpstr>«Социально-коммуникативное развитие»</vt:lpstr>
      <vt:lpstr>«Познавательное развитие» </vt:lpstr>
      <vt:lpstr>«Речевое развитие» </vt:lpstr>
      <vt:lpstr>«Художественно-эстетическое развитие» </vt:lpstr>
      <vt:lpstr>«Физическое развитие» </vt:lpstr>
      <vt:lpstr>Региональный компонент</vt:lpstr>
      <vt:lpstr>Взаимодействие с семьями воспитанников</vt:lpstr>
      <vt:lpstr>Методы и формы  взаимодействия с семьями воспитанников</vt:lpstr>
      <vt:lpstr>Приложения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Вариативные формы и способы реализации образовательных программ в МБДОУ «ДС № 308 г.Челябинска»</dc:title>
  <dc:creator>User</dc:creator>
  <cp:lastModifiedBy>Старший воспитатель</cp:lastModifiedBy>
  <cp:revision>72</cp:revision>
  <dcterms:created xsi:type="dcterms:W3CDTF">2017-08-17T08:16:47Z</dcterms:created>
  <dcterms:modified xsi:type="dcterms:W3CDTF">2024-10-24T02:51:10Z</dcterms:modified>
</cp:coreProperties>
</file>