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24"/>
  </p:notesMasterIdLst>
  <p:sldIdLst>
    <p:sldId id="256" r:id="rId2"/>
    <p:sldId id="264" r:id="rId3"/>
    <p:sldId id="282" r:id="rId4"/>
    <p:sldId id="283" r:id="rId5"/>
    <p:sldId id="311" r:id="rId6"/>
    <p:sldId id="316" r:id="rId7"/>
    <p:sldId id="288" r:id="rId8"/>
    <p:sldId id="289" r:id="rId9"/>
    <p:sldId id="290" r:id="rId10"/>
    <p:sldId id="315" r:id="rId11"/>
    <p:sldId id="292" r:id="rId12"/>
    <p:sldId id="312" r:id="rId13"/>
    <p:sldId id="293" r:id="rId14"/>
    <p:sldId id="294" r:id="rId15"/>
    <p:sldId id="295" r:id="rId16"/>
    <p:sldId id="296" r:id="rId17"/>
    <p:sldId id="304" r:id="rId18"/>
    <p:sldId id="305" r:id="rId19"/>
    <p:sldId id="306" r:id="rId20"/>
    <p:sldId id="313" r:id="rId21"/>
    <p:sldId id="308" r:id="rId22"/>
    <p:sldId id="309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7CBDD-FD4B-4E1C-89AB-A9C04583D7F9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33D34F-36A9-4EDD-9BE7-6C644D2868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030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441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58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632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237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57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5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882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779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740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15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5294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624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2534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529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385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19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9985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67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2780928"/>
            <a:ext cx="7801700" cy="2163266"/>
          </a:xfrm>
        </p:spPr>
        <p:txBody>
          <a:bodyPr>
            <a:normAutofit fontScale="90000"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4400" b="1" spc="-12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Адаптированная  </a:t>
            </a:r>
            <a:r>
              <a:rPr lang="ru-RU" sz="4400" b="1" spc="-12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spc="-12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spc="-14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</a:t>
            </a:r>
            <a:r>
              <a:rPr lang="ru-RU" sz="4400" b="1" spc="-29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spc="-11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br>
              <a:rPr lang="ru-RU" sz="4400" b="1" spc="-11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spc="-13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</a:t>
            </a:r>
            <a:r>
              <a:rPr lang="ru-RU" sz="4400" b="1" spc="-28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spc="-11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для детей с тяжёлыми нарушениями речи</a:t>
            </a:r>
            <a:endParaRPr lang="ru-RU" sz="4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32656"/>
            <a:ext cx="735742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100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>
              <a:spcAft>
                <a:spcPts val="0"/>
              </a:spcAft>
            </a:pPr>
            <a:r>
              <a:rPr lang="ru-RU" sz="1100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</a:t>
            </a:r>
            <a:r>
              <a:rPr lang="ru-RU" sz="1100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сад № </a:t>
            </a:r>
            <a:r>
              <a:rPr lang="ru-RU" sz="1100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157 </a:t>
            </a:r>
            <a:r>
              <a:rPr lang="ru-RU" sz="1100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г. Челябинска</a:t>
            </a:r>
            <a:r>
              <a:rPr lang="ru-RU" sz="1100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pPr algn="ctr">
              <a:spcAft>
                <a:spcPts val="0"/>
              </a:spcAft>
            </a:pPr>
            <a:r>
              <a:rPr lang="ru-RU" sz="1100" b="1" dirty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5229200"/>
            <a:ext cx="2316458" cy="1520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543800" cy="133269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spc="-85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</a:t>
            </a:r>
            <a:r>
              <a:rPr lang="ru-RU" sz="2800" b="1" spc="-85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spc="-85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spc="-65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адаптированная</a:t>
            </a:r>
            <a:r>
              <a:rPr lang="ru-RU" sz="2800" b="1" spc="-245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spc="-7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</a:t>
            </a:r>
            <a:r>
              <a:rPr lang="ru-RU" sz="2800" b="1" spc="-35" dirty="0" smtClean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для детей с тяжелыми нарушениями речи?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909" y="1637888"/>
            <a:ext cx="8266677" cy="4023360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Адаптированная образовательная программа дошкольного образования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(далее — АОП ДО) для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тяжелыми нарушениями речи (далее – ТНР) разработана в соответствии с Федеральной адаптированной образовательной программой дошкольного образования для обучающихся с ограниченными возможностями здоровья (далее – ОВЗ), утвержденной приказом Министерства просвещения Российской Федерации от 24 ноября 2022 г. № 1022 (зарегистрирован Министерством юстиции Российской Федерации 27 января 2023 г., регистрационный № 72149) и Федеральным государственным образовательным стандартом дошкольного образования  (далее - Стандарт).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669" y="5661248"/>
            <a:ext cx="1657331" cy="1085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228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66152" y="-609"/>
            <a:ext cx="7899216" cy="16302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spc="-6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Адаптированная </a:t>
            </a:r>
            <a:r>
              <a:rPr lang="ru-RU" sz="2800" spc="-6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spc="-6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spc="-7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</a:t>
            </a:r>
            <a:r>
              <a:rPr lang="ru-RU" sz="2800" spc="-5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2800" spc="-5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spc="-5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spc="-7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</a:t>
            </a:r>
            <a:r>
              <a:rPr lang="ru-RU" sz="2800" spc="-28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6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sz="2800" spc="-6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с тяжелыми нарушениями речи </a:t>
            </a:r>
            <a:r>
              <a:rPr lang="ru-RU" sz="2800" spc="-6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spc="-6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spc="-2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2800" spc="-8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</a:t>
            </a:r>
            <a:r>
              <a:rPr lang="ru-RU" sz="2800" spc="19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800" spc="-3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  </a:t>
            </a:r>
            <a:r>
              <a:rPr lang="ru-RU" sz="2800" spc="-22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800" spc="-22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spc="-8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Челябинска» </a:t>
            </a:r>
            <a:r>
              <a:rPr lang="ru-RU" sz="2800" spc="-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spc="-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5245" marR="38735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400" spc="-7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5245" marR="387350" indent="0" algn="just">
              <a:spcBef>
                <a:spcPts val="0"/>
              </a:spcBef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Министерства Просвещения РФ от 24 ноября 2022 года № 1022 была утверждена адаптированная образовательная программа дошкольного образования для обучающихся с ОВЗ (далее – ФАОП ДО), разработанная в соответствии с требованиями ФГОС дошкольного образования</a:t>
            </a:r>
            <a:endParaRPr lang="ru-RU" sz="3200" spc="-6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" algn="just">
              <a:lnSpc>
                <a:spcPct val="100000"/>
              </a:lnSpc>
            </a:pPr>
            <a:endParaRPr lang="ru-RU" sz="2000" spc="-75" dirty="0">
              <a:latin typeface="Trebuchet MS"/>
              <a:cs typeface="Trebuchet MS"/>
            </a:endParaRPr>
          </a:p>
          <a:p>
            <a:pPr marL="360000" indent="360000" algn="just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5157192"/>
            <a:ext cx="2316681" cy="1518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958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86604"/>
            <a:ext cx="7899216" cy="1151897"/>
          </a:xfrm>
        </p:spPr>
        <p:txBody>
          <a:bodyPr>
            <a:normAutofit/>
          </a:bodyPr>
          <a:lstStyle/>
          <a:p>
            <a:pPr algn="ctr"/>
            <a:r>
              <a:rPr lang="ru-RU" sz="3600" spc="-5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 Программы</a:t>
            </a:r>
            <a:endParaRPr lang="ru-RU" sz="36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0000" indent="360000" algn="just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22516" y="5845440"/>
            <a:ext cx="545834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1986721"/>
            <a:ext cx="612528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 </a:t>
            </a:r>
            <a:r>
              <a:rPr lang="ru-RU" sz="44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</a:t>
            </a:r>
            <a:br>
              <a:rPr lang="ru-RU" sz="44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spc="-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</a:t>
            </a:r>
            <a:r>
              <a:rPr lang="ru-RU" sz="4400" spc="-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400" spc="-22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spc="-2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5157192"/>
            <a:ext cx="2316681" cy="1518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323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06"/>
            <a:ext cx="8748464" cy="682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071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97" y="0"/>
            <a:ext cx="8633445" cy="6858000"/>
          </a:xfrm>
        </p:spPr>
      </p:pic>
    </p:spTree>
    <p:extLst>
      <p:ext uri="{BB962C8B-B14F-4D97-AF65-F5344CB8AC3E}">
        <p14:creationId xmlns:p14="http://schemas.microsoft.com/office/powerpoint/2010/main" val="28315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66996" y="1195958"/>
            <a:ext cx="342645" cy="2378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05595" y="684011"/>
            <a:ext cx="4151376" cy="5669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39033" y="820781"/>
            <a:ext cx="4053840" cy="466090"/>
          </a:xfrm>
          <a:custGeom>
            <a:avLst/>
            <a:gdLst/>
            <a:ahLst/>
            <a:cxnLst/>
            <a:rect l="l" t="t" r="r" b="b"/>
            <a:pathLst>
              <a:path w="4053840" h="466089">
                <a:moveTo>
                  <a:pt x="4007230" y="0"/>
                </a:moveTo>
                <a:lnTo>
                  <a:pt x="46608" y="0"/>
                </a:lnTo>
                <a:lnTo>
                  <a:pt x="28503" y="3675"/>
                </a:lnTo>
                <a:lnTo>
                  <a:pt x="13684" y="13684"/>
                </a:lnTo>
                <a:lnTo>
                  <a:pt x="3675" y="28503"/>
                </a:lnTo>
                <a:lnTo>
                  <a:pt x="0" y="46609"/>
                </a:lnTo>
                <a:lnTo>
                  <a:pt x="0" y="419100"/>
                </a:lnTo>
                <a:lnTo>
                  <a:pt x="3675" y="437259"/>
                </a:lnTo>
                <a:lnTo>
                  <a:pt x="13684" y="452072"/>
                </a:lnTo>
                <a:lnTo>
                  <a:pt x="28503" y="462051"/>
                </a:lnTo>
                <a:lnTo>
                  <a:pt x="46608" y="465709"/>
                </a:lnTo>
                <a:lnTo>
                  <a:pt x="4007230" y="465709"/>
                </a:lnTo>
                <a:lnTo>
                  <a:pt x="4025316" y="462051"/>
                </a:lnTo>
                <a:lnTo>
                  <a:pt x="4040092" y="452072"/>
                </a:lnTo>
                <a:lnTo>
                  <a:pt x="4050057" y="437259"/>
                </a:lnTo>
                <a:lnTo>
                  <a:pt x="4053712" y="419100"/>
                </a:lnTo>
                <a:lnTo>
                  <a:pt x="4053712" y="46609"/>
                </a:lnTo>
                <a:lnTo>
                  <a:pt x="4050057" y="28503"/>
                </a:lnTo>
                <a:lnTo>
                  <a:pt x="4040092" y="13684"/>
                </a:lnTo>
                <a:lnTo>
                  <a:pt x="4025316" y="3675"/>
                </a:lnTo>
                <a:lnTo>
                  <a:pt x="4007230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39033" y="821673"/>
            <a:ext cx="4053840" cy="466090"/>
          </a:xfrm>
          <a:custGeom>
            <a:avLst/>
            <a:gdLst/>
            <a:ahLst/>
            <a:cxnLst/>
            <a:rect l="l" t="t" r="r" b="b"/>
            <a:pathLst>
              <a:path w="4053840" h="466089">
                <a:moveTo>
                  <a:pt x="0" y="46609"/>
                </a:moveTo>
                <a:lnTo>
                  <a:pt x="3675" y="28503"/>
                </a:lnTo>
                <a:lnTo>
                  <a:pt x="13684" y="13684"/>
                </a:lnTo>
                <a:lnTo>
                  <a:pt x="28503" y="3675"/>
                </a:lnTo>
                <a:lnTo>
                  <a:pt x="46608" y="0"/>
                </a:lnTo>
                <a:lnTo>
                  <a:pt x="4007230" y="0"/>
                </a:lnTo>
                <a:lnTo>
                  <a:pt x="4025316" y="3675"/>
                </a:lnTo>
                <a:lnTo>
                  <a:pt x="4040092" y="13684"/>
                </a:lnTo>
                <a:lnTo>
                  <a:pt x="4050057" y="28503"/>
                </a:lnTo>
                <a:lnTo>
                  <a:pt x="4053712" y="46609"/>
                </a:lnTo>
                <a:lnTo>
                  <a:pt x="4053712" y="419100"/>
                </a:lnTo>
                <a:lnTo>
                  <a:pt x="4050057" y="437259"/>
                </a:lnTo>
                <a:lnTo>
                  <a:pt x="4040092" y="452072"/>
                </a:lnTo>
                <a:lnTo>
                  <a:pt x="4025316" y="462051"/>
                </a:lnTo>
                <a:lnTo>
                  <a:pt x="4007230" y="465709"/>
                </a:lnTo>
                <a:lnTo>
                  <a:pt x="46608" y="465709"/>
                </a:lnTo>
                <a:lnTo>
                  <a:pt x="28503" y="462051"/>
                </a:lnTo>
                <a:lnTo>
                  <a:pt x="13684" y="452072"/>
                </a:lnTo>
                <a:lnTo>
                  <a:pt x="3675" y="437259"/>
                </a:lnTo>
                <a:lnTo>
                  <a:pt x="0" y="419100"/>
                </a:lnTo>
                <a:lnTo>
                  <a:pt x="0" y="46609"/>
                </a:lnTo>
                <a:close/>
              </a:path>
            </a:pathLst>
          </a:custGeom>
          <a:ln w="952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851919" y="849531"/>
            <a:ext cx="2408773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</a:t>
            </a:r>
            <a:r>
              <a:rPr sz="1800" b="1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  <a:endParaRPr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135733" y="1909037"/>
            <a:ext cx="1856231" cy="12161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411857" y="2021134"/>
            <a:ext cx="1755139" cy="1114425"/>
          </a:xfrm>
          <a:custGeom>
            <a:avLst/>
            <a:gdLst/>
            <a:ahLst/>
            <a:cxnLst/>
            <a:rect l="l" t="t" r="r" b="b"/>
            <a:pathLst>
              <a:path w="1755139" h="1114425">
                <a:moveTo>
                  <a:pt x="1643252" y="0"/>
                </a:moveTo>
                <a:lnTo>
                  <a:pt x="111505" y="0"/>
                </a:lnTo>
                <a:lnTo>
                  <a:pt x="68097" y="8759"/>
                </a:lnTo>
                <a:lnTo>
                  <a:pt x="32654" y="32639"/>
                </a:lnTo>
                <a:lnTo>
                  <a:pt x="8761" y="68044"/>
                </a:lnTo>
                <a:lnTo>
                  <a:pt x="0" y="111378"/>
                </a:lnTo>
                <a:lnTo>
                  <a:pt x="0" y="1002792"/>
                </a:lnTo>
                <a:lnTo>
                  <a:pt x="8761" y="1046126"/>
                </a:lnTo>
                <a:lnTo>
                  <a:pt x="32654" y="1081532"/>
                </a:lnTo>
                <a:lnTo>
                  <a:pt x="68097" y="1105411"/>
                </a:lnTo>
                <a:lnTo>
                  <a:pt x="111505" y="1114171"/>
                </a:lnTo>
                <a:lnTo>
                  <a:pt x="1643252" y="1114171"/>
                </a:lnTo>
                <a:lnTo>
                  <a:pt x="1686587" y="1105411"/>
                </a:lnTo>
                <a:lnTo>
                  <a:pt x="1721992" y="1081532"/>
                </a:lnTo>
                <a:lnTo>
                  <a:pt x="1745872" y="1046126"/>
                </a:lnTo>
                <a:lnTo>
                  <a:pt x="1754631" y="1002792"/>
                </a:lnTo>
                <a:lnTo>
                  <a:pt x="1754631" y="111378"/>
                </a:lnTo>
                <a:lnTo>
                  <a:pt x="1745872" y="68044"/>
                </a:lnTo>
                <a:lnTo>
                  <a:pt x="1721993" y="32639"/>
                </a:lnTo>
                <a:lnTo>
                  <a:pt x="1686587" y="8759"/>
                </a:lnTo>
                <a:lnTo>
                  <a:pt x="16432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19832" y="2037597"/>
            <a:ext cx="1755139" cy="1114425"/>
          </a:xfrm>
          <a:custGeom>
            <a:avLst/>
            <a:gdLst/>
            <a:ahLst/>
            <a:cxnLst/>
            <a:rect l="l" t="t" r="r" b="b"/>
            <a:pathLst>
              <a:path w="1755139" h="1114425">
                <a:moveTo>
                  <a:pt x="0" y="111378"/>
                </a:moveTo>
                <a:lnTo>
                  <a:pt x="8761" y="68044"/>
                </a:lnTo>
                <a:lnTo>
                  <a:pt x="32654" y="32639"/>
                </a:lnTo>
                <a:lnTo>
                  <a:pt x="68097" y="8759"/>
                </a:lnTo>
                <a:lnTo>
                  <a:pt x="111505" y="0"/>
                </a:lnTo>
                <a:lnTo>
                  <a:pt x="1643252" y="0"/>
                </a:lnTo>
                <a:lnTo>
                  <a:pt x="1686587" y="8759"/>
                </a:lnTo>
                <a:lnTo>
                  <a:pt x="1721992" y="32638"/>
                </a:lnTo>
                <a:lnTo>
                  <a:pt x="1745872" y="68044"/>
                </a:lnTo>
                <a:lnTo>
                  <a:pt x="1754631" y="111378"/>
                </a:lnTo>
                <a:lnTo>
                  <a:pt x="1754631" y="1002792"/>
                </a:lnTo>
                <a:lnTo>
                  <a:pt x="1745872" y="1046126"/>
                </a:lnTo>
                <a:lnTo>
                  <a:pt x="1721992" y="1081532"/>
                </a:lnTo>
                <a:lnTo>
                  <a:pt x="1686587" y="1105411"/>
                </a:lnTo>
                <a:lnTo>
                  <a:pt x="1643252" y="1114171"/>
                </a:lnTo>
                <a:lnTo>
                  <a:pt x="111505" y="1114171"/>
                </a:lnTo>
                <a:lnTo>
                  <a:pt x="68097" y="1105411"/>
                </a:lnTo>
                <a:lnTo>
                  <a:pt x="32654" y="1081532"/>
                </a:lnTo>
                <a:lnTo>
                  <a:pt x="8761" y="1046126"/>
                </a:lnTo>
                <a:lnTo>
                  <a:pt x="0" y="1002792"/>
                </a:lnTo>
                <a:lnTo>
                  <a:pt x="0" y="111378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501961" y="2189434"/>
            <a:ext cx="1500505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70840" marR="5080" indent="-358775">
              <a:lnSpc>
                <a:spcPts val="1970"/>
              </a:lnSpc>
              <a:spcBef>
                <a:spcPts val="325"/>
              </a:spcBef>
            </a:pPr>
            <a:r>
              <a:rPr sz="1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</a:t>
            </a:r>
            <a:r>
              <a:rPr sz="1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</a:t>
            </a:r>
            <a:r>
              <a:rPr sz="18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8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8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sz="1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sz="18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ная  </a:t>
            </a:r>
            <a:r>
              <a:rPr sz="1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записка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669680" y="3817430"/>
            <a:ext cx="1865376" cy="12252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905617" y="3929551"/>
            <a:ext cx="1755139" cy="1114425"/>
          </a:xfrm>
          <a:custGeom>
            <a:avLst/>
            <a:gdLst/>
            <a:ahLst/>
            <a:cxnLst/>
            <a:rect l="l" t="t" r="r" b="b"/>
            <a:pathLst>
              <a:path w="1755139" h="1114425">
                <a:moveTo>
                  <a:pt x="1643634" y="0"/>
                </a:moveTo>
                <a:lnTo>
                  <a:pt x="111379" y="0"/>
                </a:lnTo>
                <a:lnTo>
                  <a:pt x="67990" y="8759"/>
                </a:lnTo>
                <a:lnTo>
                  <a:pt x="32591" y="32638"/>
                </a:lnTo>
                <a:lnTo>
                  <a:pt x="8741" y="68044"/>
                </a:lnTo>
                <a:lnTo>
                  <a:pt x="0" y="111379"/>
                </a:lnTo>
                <a:lnTo>
                  <a:pt x="0" y="1002665"/>
                </a:lnTo>
                <a:lnTo>
                  <a:pt x="8741" y="1046073"/>
                </a:lnTo>
                <a:lnTo>
                  <a:pt x="32591" y="1081516"/>
                </a:lnTo>
                <a:lnTo>
                  <a:pt x="67990" y="1105409"/>
                </a:lnTo>
                <a:lnTo>
                  <a:pt x="111379" y="1114171"/>
                </a:lnTo>
                <a:lnTo>
                  <a:pt x="1643634" y="1114171"/>
                </a:lnTo>
                <a:lnTo>
                  <a:pt x="1687022" y="1105409"/>
                </a:lnTo>
                <a:lnTo>
                  <a:pt x="1722421" y="1081516"/>
                </a:lnTo>
                <a:lnTo>
                  <a:pt x="1746271" y="1046073"/>
                </a:lnTo>
                <a:lnTo>
                  <a:pt x="1755013" y="1002665"/>
                </a:lnTo>
                <a:lnTo>
                  <a:pt x="1755013" y="111379"/>
                </a:lnTo>
                <a:lnTo>
                  <a:pt x="1746271" y="68044"/>
                </a:lnTo>
                <a:lnTo>
                  <a:pt x="1722421" y="32638"/>
                </a:lnTo>
                <a:lnTo>
                  <a:pt x="1687022" y="8759"/>
                </a:lnTo>
                <a:lnTo>
                  <a:pt x="16436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902236" y="3926833"/>
            <a:ext cx="1755139" cy="1114425"/>
          </a:xfrm>
          <a:custGeom>
            <a:avLst/>
            <a:gdLst/>
            <a:ahLst/>
            <a:cxnLst/>
            <a:rect l="l" t="t" r="r" b="b"/>
            <a:pathLst>
              <a:path w="1755139" h="1114425">
                <a:moveTo>
                  <a:pt x="0" y="111379"/>
                </a:moveTo>
                <a:lnTo>
                  <a:pt x="8741" y="68044"/>
                </a:lnTo>
                <a:lnTo>
                  <a:pt x="32591" y="32638"/>
                </a:lnTo>
                <a:lnTo>
                  <a:pt x="67990" y="8759"/>
                </a:lnTo>
                <a:lnTo>
                  <a:pt x="111379" y="0"/>
                </a:lnTo>
                <a:lnTo>
                  <a:pt x="1643634" y="0"/>
                </a:lnTo>
                <a:lnTo>
                  <a:pt x="1687022" y="8759"/>
                </a:lnTo>
                <a:lnTo>
                  <a:pt x="1722421" y="32638"/>
                </a:lnTo>
                <a:lnTo>
                  <a:pt x="1746271" y="68044"/>
                </a:lnTo>
                <a:lnTo>
                  <a:pt x="1755013" y="111379"/>
                </a:lnTo>
                <a:lnTo>
                  <a:pt x="1755013" y="1002665"/>
                </a:lnTo>
                <a:lnTo>
                  <a:pt x="1746271" y="1046073"/>
                </a:lnTo>
                <a:lnTo>
                  <a:pt x="1722421" y="1081516"/>
                </a:lnTo>
                <a:lnTo>
                  <a:pt x="1687022" y="1105409"/>
                </a:lnTo>
                <a:lnTo>
                  <a:pt x="1643634" y="1114171"/>
                </a:lnTo>
                <a:lnTo>
                  <a:pt x="111379" y="1114171"/>
                </a:lnTo>
                <a:lnTo>
                  <a:pt x="67990" y="1105409"/>
                </a:lnTo>
                <a:lnTo>
                  <a:pt x="32591" y="1081516"/>
                </a:lnTo>
                <a:lnTo>
                  <a:pt x="8741" y="1046073"/>
                </a:lnTo>
                <a:lnTo>
                  <a:pt x="0" y="1002665"/>
                </a:lnTo>
                <a:lnTo>
                  <a:pt x="0" y="111379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2084926" y="4029393"/>
            <a:ext cx="1419225" cy="80137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8270" marR="5080" indent="-116205">
              <a:lnSpc>
                <a:spcPct val="91400"/>
              </a:lnSpc>
              <a:spcBef>
                <a:spcPts val="285"/>
              </a:spcBef>
            </a:pPr>
            <a:r>
              <a:rPr sz="1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sz="1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800" spc="-3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 </a:t>
            </a:r>
            <a:r>
              <a:rPr sz="1800" spc="-6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</a:t>
            </a:r>
            <a:r>
              <a:rPr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АОП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014480" y="3871397"/>
            <a:ext cx="1865376" cy="12252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79202" y="3970885"/>
            <a:ext cx="1755139" cy="1114425"/>
          </a:xfrm>
          <a:custGeom>
            <a:avLst/>
            <a:gdLst/>
            <a:ahLst/>
            <a:cxnLst/>
            <a:rect l="l" t="t" r="r" b="b"/>
            <a:pathLst>
              <a:path w="1755140" h="1114425">
                <a:moveTo>
                  <a:pt x="1643252" y="0"/>
                </a:moveTo>
                <a:lnTo>
                  <a:pt x="111506" y="0"/>
                </a:lnTo>
                <a:lnTo>
                  <a:pt x="68097" y="8759"/>
                </a:lnTo>
                <a:lnTo>
                  <a:pt x="32654" y="32638"/>
                </a:lnTo>
                <a:lnTo>
                  <a:pt x="8761" y="68044"/>
                </a:lnTo>
                <a:lnTo>
                  <a:pt x="0" y="111379"/>
                </a:lnTo>
                <a:lnTo>
                  <a:pt x="0" y="1002665"/>
                </a:lnTo>
                <a:lnTo>
                  <a:pt x="8761" y="1046073"/>
                </a:lnTo>
                <a:lnTo>
                  <a:pt x="32654" y="1081516"/>
                </a:lnTo>
                <a:lnTo>
                  <a:pt x="68097" y="1105409"/>
                </a:lnTo>
                <a:lnTo>
                  <a:pt x="111506" y="1114171"/>
                </a:lnTo>
                <a:lnTo>
                  <a:pt x="1643252" y="1114171"/>
                </a:lnTo>
                <a:lnTo>
                  <a:pt x="1686587" y="1105409"/>
                </a:lnTo>
                <a:lnTo>
                  <a:pt x="1721993" y="1081516"/>
                </a:lnTo>
                <a:lnTo>
                  <a:pt x="1745872" y="1046073"/>
                </a:lnTo>
                <a:lnTo>
                  <a:pt x="1754632" y="1002665"/>
                </a:lnTo>
                <a:lnTo>
                  <a:pt x="1754632" y="111379"/>
                </a:lnTo>
                <a:lnTo>
                  <a:pt x="1745872" y="68044"/>
                </a:lnTo>
                <a:lnTo>
                  <a:pt x="1721993" y="32638"/>
                </a:lnTo>
                <a:lnTo>
                  <a:pt x="1686587" y="8759"/>
                </a:lnTo>
                <a:lnTo>
                  <a:pt x="16432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264787" y="3970885"/>
            <a:ext cx="1755139" cy="1114425"/>
          </a:xfrm>
          <a:custGeom>
            <a:avLst/>
            <a:gdLst/>
            <a:ahLst/>
            <a:cxnLst/>
            <a:rect l="l" t="t" r="r" b="b"/>
            <a:pathLst>
              <a:path w="1755140" h="1114425">
                <a:moveTo>
                  <a:pt x="0" y="111379"/>
                </a:moveTo>
                <a:lnTo>
                  <a:pt x="8761" y="68044"/>
                </a:lnTo>
                <a:lnTo>
                  <a:pt x="32654" y="32638"/>
                </a:lnTo>
                <a:lnTo>
                  <a:pt x="68097" y="8759"/>
                </a:lnTo>
                <a:lnTo>
                  <a:pt x="111506" y="0"/>
                </a:lnTo>
                <a:lnTo>
                  <a:pt x="1643252" y="0"/>
                </a:lnTo>
                <a:lnTo>
                  <a:pt x="1686587" y="8759"/>
                </a:lnTo>
                <a:lnTo>
                  <a:pt x="1721993" y="32638"/>
                </a:lnTo>
                <a:lnTo>
                  <a:pt x="1745872" y="68044"/>
                </a:lnTo>
                <a:lnTo>
                  <a:pt x="1754632" y="111379"/>
                </a:lnTo>
                <a:lnTo>
                  <a:pt x="1754632" y="1002665"/>
                </a:lnTo>
                <a:lnTo>
                  <a:pt x="1745872" y="1046073"/>
                </a:lnTo>
                <a:lnTo>
                  <a:pt x="1721993" y="1081516"/>
                </a:lnTo>
                <a:lnTo>
                  <a:pt x="1686587" y="1105409"/>
                </a:lnTo>
                <a:lnTo>
                  <a:pt x="1643252" y="1114171"/>
                </a:lnTo>
                <a:lnTo>
                  <a:pt x="111506" y="1114171"/>
                </a:lnTo>
                <a:lnTo>
                  <a:pt x="68097" y="1105409"/>
                </a:lnTo>
                <a:lnTo>
                  <a:pt x="32654" y="1081516"/>
                </a:lnTo>
                <a:lnTo>
                  <a:pt x="8761" y="1046073"/>
                </a:lnTo>
                <a:lnTo>
                  <a:pt x="0" y="1002665"/>
                </a:lnTo>
                <a:lnTo>
                  <a:pt x="0" y="111379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264787" y="3957630"/>
            <a:ext cx="1557655" cy="106760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78435" marR="169545" algn="ctr">
              <a:lnSpc>
                <a:spcPts val="1970"/>
              </a:lnSpc>
              <a:spcBef>
                <a:spcPts val="325"/>
              </a:spcBef>
            </a:pPr>
            <a:r>
              <a:rPr sz="1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</a:t>
            </a:r>
            <a:r>
              <a:rPr sz="1800" spc="-2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 </a:t>
            </a:r>
            <a:r>
              <a:rPr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подходы</a:t>
            </a:r>
            <a:r>
              <a:rPr sz="1800" spc="-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marR="5080" algn="ctr">
              <a:lnSpc>
                <a:spcPts val="1980"/>
              </a:lnSpc>
            </a:pPr>
            <a:r>
              <a:rPr sz="1800" spc="-12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</a:t>
            </a:r>
            <a:r>
              <a:rPr sz="1800" spc="-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800" spc="-4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</a:t>
            </a:r>
            <a:r>
              <a:rPr sz="1800" spc="-6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ров</a:t>
            </a:r>
            <a:r>
              <a:rPr sz="1800" spc="-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800" spc="-3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нию</a:t>
            </a:r>
            <a:r>
              <a:rPr sz="1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АОП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6359280" y="3871397"/>
            <a:ext cx="1865376" cy="12252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38803" y="3926833"/>
            <a:ext cx="1755139" cy="1114425"/>
          </a:xfrm>
          <a:custGeom>
            <a:avLst/>
            <a:gdLst/>
            <a:ahLst/>
            <a:cxnLst/>
            <a:rect l="l" t="t" r="r" b="b"/>
            <a:pathLst>
              <a:path w="1755140" h="1114425">
                <a:moveTo>
                  <a:pt x="1643126" y="0"/>
                </a:moveTo>
                <a:lnTo>
                  <a:pt x="111379" y="0"/>
                </a:lnTo>
                <a:lnTo>
                  <a:pt x="68044" y="8759"/>
                </a:lnTo>
                <a:lnTo>
                  <a:pt x="32639" y="32638"/>
                </a:lnTo>
                <a:lnTo>
                  <a:pt x="8759" y="68044"/>
                </a:lnTo>
                <a:lnTo>
                  <a:pt x="0" y="111379"/>
                </a:lnTo>
                <a:lnTo>
                  <a:pt x="0" y="1002665"/>
                </a:lnTo>
                <a:lnTo>
                  <a:pt x="8759" y="1046073"/>
                </a:lnTo>
                <a:lnTo>
                  <a:pt x="32638" y="1081516"/>
                </a:lnTo>
                <a:lnTo>
                  <a:pt x="68044" y="1105409"/>
                </a:lnTo>
                <a:lnTo>
                  <a:pt x="111379" y="1114171"/>
                </a:lnTo>
                <a:lnTo>
                  <a:pt x="1643126" y="1114171"/>
                </a:lnTo>
                <a:lnTo>
                  <a:pt x="1686534" y="1105409"/>
                </a:lnTo>
                <a:lnTo>
                  <a:pt x="1721977" y="1081516"/>
                </a:lnTo>
                <a:lnTo>
                  <a:pt x="1745870" y="1046073"/>
                </a:lnTo>
                <a:lnTo>
                  <a:pt x="1754632" y="1002665"/>
                </a:lnTo>
                <a:lnTo>
                  <a:pt x="1754632" y="111379"/>
                </a:lnTo>
                <a:lnTo>
                  <a:pt x="1745870" y="68044"/>
                </a:lnTo>
                <a:lnTo>
                  <a:pt x="1721977" y="32638"/>
                </a:lnTo>
                <a:lnTo>
                  <a:pt x="1686534" y="8759"/>
                </a:lnTo>
                <a:lnTo>
                  <a:pt x="16431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638803" y="3970885"/>
            <a:ext cx="1755139" cy="1114425"/>
          </a:xfrm>
          <a:custGeom>
            <a:avLst/>
            <a:gdLst/>
            <a:ahLst/>
            <a:cxnLst/>
            <a:rect l="l" t="t" r="r" b="b"/>
            <a:pathLst>
              <a:path w="1755140" h="1114425">
                <a:moveTo>
                  <a:pt x="0" y="111379"/>
                </a:moveTo>
                <a:lnTo>
                  <a:pt x="8759" y="68044"/>
                </a:lnTo>
                <a:lnTo>
                  <a:pt x="32639" y="32638"/>
                </a:lnTo>
                <a:lnTo>
                  <a:pt x="68044" y="8759"/>
                </a:lnTo>
                <a:lnTo>
                  <a:pt x="111379" y="0"/>
                </a:lnTo>
                <a:lnTo>
                  <a:pt x="1643126" y="0"/>
                </a:lnTo>
                <a:lnTo>
                  <a:pt x="1686534" y="8759"/>
                </a:lnTo>
                <a:lnTo>
                  <a:pt x="1721977" y="32638"/>
                </a:lnTo>
                <a:lnTo>
                  <a:pt x="1745870" y="68044"/>
                </a:lnTo>
                <a:lnTo>
                  <a:pt x="1754632" y="111379"/>
                </a:lnTo>
                <a:lnTo>
                  <a:pt x="1754632" y="1002665"/>
                </a:lnTo>
                <a:lnTo>
                  <a:pt x="1745870" y="1046073"/>
                </a:lnTo>
                <a:lnTo>
                  <a:pt x="1721977" y="1081516"/>
                </a:lnTo>
                <a:lnTo>
                  <a:pt x="1686534" y="1105409"/>
                </a:lnTo>
                <a:lnTo>
                  <a:pt x="1643126" y="1114171"/>
                </a:lnTo>
                <a:lnTo>
                  <a:pt x="111379" y="1114171"/>
                </a:lnTo>
                <a:lnTo>
                  <a:pt x="68044" y="1105409"/>
                </a:lnTo>
                <a:lnTo>
                  <a:pt x="32638" y="1081516"/>
                </a:lnTo>
                <a:lnTo>
                  <a:pt x="8759" y="1046073"/>
                </a:lnTo>
                <a:lnTo>
                  <a:pt x="0" y="1002665"/>
                </a:lnTo>
                <a:lnTo>
                  <a:pt x="0" y="111379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6731194" y="4040601"/>
            <a:ext cx="1570355" cy="80137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065" marR="5080" algn="ctr">
              <a:lnSpc>
                <a:spcPct val="91400"/>
              </a:lnSpc>
              <a:spcBef>
                <a:spcPts val="285"/>
              </a:spcBef>
            </a:pPr>
            <a:r>
              <a:rPr sz="18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</a:t>
            </a:r>
            <a:r>
              <a:rPr sz="18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18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z="18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тики  особенностей  развития</a:t>
            </a:r>
            <a:r>
              <a:rPr sz="18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814841" y="1838675"/>
            <a:ext cx="2020824" cy="12252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02199" y="1923392"/>
            <a:ext cx="1917064" cy="1114425"/>
          </a:xfrm>
          <a:custGeom>
            <a:avLst/>
            <a:gdLst/>
            <a:ahLst/>
            <a:cxnLst/>
            <a:rect l="l" t="t" r="r" b="b"/>
            <a:pathLst>
              <a:path w="1917065" h="1114425">
                <a:moveTo>
                  <a:pt x="1805431" y="0"/>
                </a:moveTo>
                <a:lnTo>
                  <a:pt x="111378" y="0"/>
                </a:lnTo>
                <a:lnTo>
                  <a:pt x="68044" y="8761"/>
                </a:lnTo>
                <a:lnTo>
                  <a:pt x="32638" y="32654"/>
                </a:lnTo>
                <a:lnTo>
                  <a:pt x="8759" y="68097"/>
                </a:lnTo>
                <a:lnTo>
                  <a:pt x="0" y="111505"/>
                </a:lnTo>
                <a:lnTo>
                  <a:pt x="0" y="1002791"/>
                </a:lnTo>
                <a:lnTo>
                  <a:pt x="8759" y="1046126"/>
                </a:lnTo>
                <a:lnTo>
                  <a:pt x="32639" y="1081532"/>
                </a:lnTo>
                <a:lnTo>
                  <a:pt x="68044" y="1105411"/>
                </a:lnTo>
                <a:lnTo>
                  <a:pt x="111378" y="1114170"/>
                </a:lnTo>
                <a:lnTo>
                  <a:pt x="1805431" y="1114170"/>
                </a:lnTo>
                <a:lnTo>
                  <a:pt x="1848840" y="1105411"/>
                </a:lnTo>
                <a:lnTo>
                  <a:pt x="1884283" y="1081532"/>
                </a:lnTo>
                <a:lnTo>
                  <a:pt x="1908176" y="1046126"/>
                </a:lnTo>
                <a:lnTo>
                  <a:pt x="1916937" y="1002791"/>
                </a:lnTo>
                <a:lnTo>
                  <a:pt x="1916937" y="111505"/>
                </a:lnTo>
                <a:lnTo>
                  <a:pt x="1908176" y="68097"/>
                </a:lnTo>
                <a:lnTo>
                  <a:pt x="1884283" y="32654"/>
                </a:lnTo>
                <a:lnTo>
                  <a:pt x="1848840" y="8761"/>
                </a:lnTo>
                <a:lnTo>
                  <a:pt x="18054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02199" y="1951577"/>
            <a:ext cx="1917064" cy="1114425"/>
          </a:xfrm>
          <a:custGeom>
            <a:avLst/>
            <a:gdLst/>
            <a:ahLst/>
            <a:cxnLst/>
            <a:rect l="l" t="t" r="r" b="b"/>
            <a:pathLst>
              <a:path w="1917065" h="1114425">
                <a:moveTo>
                  <a:pt x="0" y="111505"/>
                </a:moveTo>
                <a:lnTo>
                  <a:pt x="8759" y="68097"/>
                </a:lnTo>
                <a:lnTo>
                  <a:pt x="32638" y="32654"/>
                </a:lnTo>
                <a:lnTo>
                  <a:pt x="68044" y="8761"/>
                </a:lnTo>
                <a:lnTo>
                  <a:pt x="111378" y="0"/>
                </a:lnTo>
                <a:lnTo>
                  <a:pt x="1805431" y="0"/>
                </a:lnTo>
                <a:lnTo>
                  <a:pt x="1848840" y="8761"/>
                </a:lnTo>
                <a:lnTo>
                  <a:pt x="1884283" y="32654"/>
                </a:lnTo>
                <a:lnTo>
                  <a:pt x="1908176" y="68097"/>
                </a:lnTo>
                <a:lnTo>
                  <a:pt x="1916937" y="111505"/>
                </a:lnTo>
                <a:lnTo>
                  <a:pt x="1916937" y="1002791"/>
                </a:lnTo>
                <a:lnTo>
                  <a:pt x="1908176" y="1046126"/>
                </a:lnTo>
                <a:lnTo>
                  <a:pt x="1884283" y="1081532"/>
                </a:lnTo>
                <a:lnTo>
                  <a:pt x="1848840" y="1105411"/>
                </a:lnTo>
                <a:lnTo>
                  <a:pt x="1805431" y="1114170"/>
                </a:lnTo>
                <a:lnTo>
                  <a:pt x="111378" y="1114170"/>
                </a:lnTo>
                <a:lnTo>
                  <a:pt x="68044" y="1105411"/>
                </a:lnTo>
                <a:lnTo>
                  <a:pt x="32639" y="1081532"/>
                </a:lnTo>
                <a:lnTo>
                  <a:pt x="8759" y="1046126"/>
                </a:lnTo>
                <a:lnTo>
                  <a:pt x="0" y="1002791"/>
                </a:lnTo>
                <a:lnTo>
                  <a:pt x="0" y="111505"/>
                </a:lnTo>
                <a:close/>
              </a:path>
            </a:pathLst>
          </a:custGeom>
          <a:ln w="25400">
            <a:solidFill>
              <a:srgbClr val="9BBA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6260693" y="2024217"/>
            <a:ext cx="1392555" cy="105283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algn="ctr">
              <a:lnSpc>
                <a:spcPct val="91400"/>
              </a:lnSpc>
              <a:spcBef>
                <a:spcPts val="285"/>
              </a:spcBef>
            </a:pPr>
            <a:r>
              <a:rPr sz="1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</a:t>
            </a:r>
            <a:r>
              <a:rPr sz="1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sz="1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8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мые  </a:t>
            </a:r>
            <a:r>
              <a:rPr sz="1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 </a:t>
            </a:r>
            <a:r>
              <a:rPr sz="1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980"/>
              </a:lnSpc>
            </a:pPr>
            <a:r>
              <a:rPr lang="ru-RU" sz="1800"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АОП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8E805EC2-2EB1-493B-89EA-18CEDE035160}"/>
              </a:ext>
            </a:extLst>
          </p:cNvPr>
          <p:cNvCxnSpPr>
            <a:cxnSpLocks/>
          </p:cNvCxnSpPr>
          <p:nvPr/>
        </p:nvCxnSpPr>
        <p:spPr>
          <a:xfrm flipH="1">
            <a:off x="3504151" y="1286871"/>
            <a:ext cx="723389" cy="556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>
            <a:extLst>
              <a:ext uri="{FF2B5EF4-FFF2-40B4-BE49-F238E27FC236}">
                <a16:creationId xmlns:a16="http://schemas.microsoft.com/office/drawing/2014/main" id="{63CCAB45-C527-4407-9B9C-1E456154FD8B}"/>
              </a:ext>
            </a:extLst>
          </p:cNvPr>
          <p:cNvCxnSpPr>
            <a:cxnSpLocks/>
          </p:cNvCxnSpPr>
          <p:nvPr/>
        </p:nvCxnSpPr>
        <p:spPr>
          <a:xfrm>
            <a:off x="5632893" y="1314893"/>
            <a:ext cx="726387" cy="5139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>
            <a:extLst>
              <a:ext uri="{FF2B5EF4-FFF2-40B4-BE49-F238E27FC236}">
                <a16:creationId xmlns:a16="http://schemas.microsoft.com/office/drawing/2014/main" id="{6F89C5BD-4907-4843-B9F6-27CDECFA252D}"/>
              </a:ext>
            </a:extLst>
          </p:cNvPr>
          <p:cNvCxnSpPr>
            <a:cxnSpLocks/>
          </p:cNvCxnSpPr>
          <p:nvPr/>
        </p:nvCxnSpPr>
        <p:spPr>
          <a:xfrm flipH="1">
            <a:off x="2286000" y="3152022"/>
            <a:ext cx="772956" cy="665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4961CE81-E1AA-43BC-B6DC-E6BE500BFE20}"/>
              </a:ext>
            </a:extLst>
          </p:cNvPr>
          <p:cNvCxnSpPr>
            <a:cxnSpLocks/>
          </p:cNvCxnSpPr>
          <p:nvPr/>
        </p:nvCxnSpPr>
        <p:spPr>
          <a:xfrm>
            <a:off x="3297401" y="3165277"/>
            <a:ext cx="1212240" cy="706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>
            <a:extLst>
              <a:ext uri="{FF2B5EF4-FFF2-40B4-BE49-F238E27FC236}">
                <a16:creationId xmlns:a16="http://schemas.microsoft.com/office/drawing/2014/main" id="{A11E8689-A32C-4F72-83E2-2E35B0E06F97}"/>
              </a:ext>
            </a:extLst>
          </p:cNvPr>
          <p:cNvCxnSpPr>
            <a:cxnSpLocks/>
          </p:cNvCxnSpPr>
          <p:nvPr/>
        </p:nvCxnSpPr>
        <p:spPr>
          <a:xfrm>
            <a:off x="3773501" y="3179611"/>
            <a:ext cx="3468263" cy="7349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-296693" y="6021288"/>
            <a:ext cx="73574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7324" y="5265546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912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55576" y="745785"/>
            <a:ext cx="5184576" cy="382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8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endParaRPr sz="2400" b="1" spc="-80" dirty="0" err="1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2516" y="5845440"/>
            <a:ext cx="46616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5640103"/>
            <a:ext cx="1800494" cy="117979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1520" y="1484784"/>
            <a:ext cx="71287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ru-RU" dirty="0">
                <a:latin typeface="Times New Roman" panose="02020603050405020304" pitchFamily="18" charset="0"/>
              </a:rPr>
              <a:t>построение системы </a:t>
            </a:r>
            <a:r>
              <a:rPr lang="ru-RU" dirty="0" err="1">
                <a:latin typeface="Times New Roman" panose="02020603050405020304" pitchFamily="18" charset="0"/>
              </a:rPr>
              <a:t>коррекционно</a:t>
            </a:r>
            <a:r>
              <a:rPr lang="ru-RU" dirty="0">
                <a:latin typeface="Times New Roman" panose="02020603050405020304" pitchFamily="18" charset="0"/>
              </a:rPr>
              <a:t> -  развивающей работы в группах комбинированной направленности для детей с тяжёлыми нарушениями речи (общим недоразвитием речи)  в возрасте  5- 7 лет,  максимально обеспечивающей создание условий для развития ребенка с учетом возрастных возможностей и индивидуальных особенностей детей, позитивной социализации, личностного развития, развития инициативы и творческих способностей на основе сотрудничества со взрослыми и сверстниками в соответствующих возрасту видах деятельности, интеграцию действий всех специалистов дошкольной образовательной организации, родителей, общественности на основе государственно-общественного управления дошкольным образовательным учреждением.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90340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3527" y="836712"/>
            <a:ext cx="7992889" cy="5829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ru-RU" dirty="0"/>
              <a:t>-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охраны и укрепления физического и психического здоровья детей, в том числе их эмоционального благополучия;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обеспечения равных возможностей для полноценного развития каждого ребёнка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обеспечения преемственности целей, задач и содержания образования, реализуемых в рамках образовательных программ различных уровней (далее -преемственность основных образовательных программ дошкольного и начального общего образования);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создания благоприятных условий развития детей в соответствии с их возрастными и индивидуальными особенностями и склонностями,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объединения обучения и воспитания в целостный образовательный процесс на основе духовно-нравственных и социокультурных ценностей и принятых в обществе правил, и норм поведения в интересах человека, семьи, общества;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обеспечения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учётом образовательных потребностей, способностей и состояния здоровья детей;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формирования социокультурной среды, соответствующей возрастным, индивидуальным, психологическим и физиологическим особенностям детей;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-обеспечения психолого-педагогической поддержки семьи и повышения компетентности родителей (законных представителей) в вопросах развития и образования, охраны и укрепления здоровья детей.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специалистам дошкольного образования в психолого-педагогическом изучении детей с речевыми расстройствами;</a:t>
            </a:r>
          </a:p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способствованию общего развития дошкольников с ТНР, кор­рекции их психофизического развития, подготовке их к обучению в школе;</a:t>
            </a:r>
          </a:p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созданию благоприятных условий для развития детей в соот­ветствии с их возрастными и индивидуальными особенностями;</a:t>
            </a:r>
          </a:p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развития способностей и творческого потенци­ала каждого ребенка как субъекта отношений с самим собой, с другими детьми, взрослыми и миром;</a:t>
            </a:r>
          </a:p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способствование объединению обучения и воспитания в це­лостный образовательный процесс.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27584" y="303108"/>
            <a:ext cx="289559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7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sz="2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2553" y="5661248"/>
            <a:ext cx="1826368" cy="119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398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7418785" cy="1320800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взаимодействия педагогов и специалистов в реализации, поставленных задач Программой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20442"/>
            <a:ext cx="4839375" cy="285789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299098"/>
            <a:ext cx="4867954" cy="229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754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33">
            <a:extLst>
              <a:ext uri="{FF2B5EF4-FFF2-40B4-BE49-F238E27FC236}">
                <a16:creationId xmlns:a16="http://schemas.microsoft.com/office/drawing/2014/main" id="{EF9C9194-0125-4595-8611-48A74EEFA775}"/>
              </a:ext>
            </a:extLst>
          </p:cNvPr>
          <p:cNvSpPr/>
          <p:nvPr/>
        </p:nvSpPr>
        <p:spPr>
          <a:xfrm>
            <a:off x="7016610" y="1195958"/>
            <a:ext cx="1955857" cy="2611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132063" y="1351008"/>
            <a:ext cx="1840405" cy="2295818"/>
          </a:xfrm>
          <a:custGeom>
            <a:avLst/>
            <a:gdLst/>
            <a:ahLst/>
            <a:cxnLst/>
            <a:rect l="l" t="t" r="r" b="b"/>
            <a:pathLst>
              <a:path w="1985010" h="1851025">
                <a:moveTo>
                  <a:pt x="1799716" y="0"/>
                </a:moveTo>
                <a:lnTo>
                  <a:pt x="185165" y="0"/>
                </a:lnTo>
                <a:lnTo>
                  <a:pt x="135951" y="6616"/>
                </a:lnTo>
                <a:lnTo>
                  <a:pt x="91722" y="25287"/>
                </a:lnTo>
                <a:lnTo>
                  <a:pt x="54244" y="54244"/>
                </a:lnTo>
                <a:lnTo>
                  <a:pt x="25287" y="91722"/>
                </a:lnTo>
                <a:lnTo>
                  <a:pt x="6616" y="135951"/>
                </a:lnTo>
                <a:lnTo>
                  <a:pt x="0" y="185166"/>
                </a:lnTo>
                <a:lnTo>
                  <a:pt x="0" y="1665986"/>
                </a:lnTo>
                <a:lnTo>
                  <a:pt x="6616" y="1715190"/>
                </a:lnTo>
                <a:lnTo>
                  <a:pt x="25287" y="1759396"/>
                </a:lnTo>
                <a:lnTo>
                  <a:pt x="54244" y="1796843"/>
                </a:lnTo>
                <a:lnTo>
                  <a:pt x="91722" y="1825770"/>
                </a:lnTo>
                <a:lnTo>
                  <a:pt x="135951" y="1844418"/>
                </a:lnTo>
                <a:lnTo>
                  <a:pt x="185165" y="1851025"/>
                </a:lnTo>
                <a:lnTo>
                  <a:pt x="1799716" y="1851025"/>
                </a:lnTo>
                <a:lnTo>
                  <a:pt x="1848877" y="1844418"/>
                </a:lnTo>
                <a:lnTo>
                  <a:pt x="1893071" y="1825770"/>
                </a:lnTo>
                <a:lnTo>
                  <a:pt x="1930526" y="1796843"/>
                </a:lnTo>
                <a:lnTo>
                  <a:pt x="1959473" y="1759396"/>
                </a:lnTo>
                <a:lnTo>
                  <a:pt x="1978140" y="1715190"/>
                </a:lnTo>
                <a:lnTo>
                  <a:pt x="1984755" y="1665986"/>
                </a:lnTo>
                <a:lnTo>
                  <a:pt x="1984755" y="185166"/>
                </a:lnTo>
                <a:lnTo>
                  <a:pt x="1978140" y="135951"/>
                </a:lnTo>
                <a:lnTo>
                  <a:pt x="1959473" y="91722"/>
                </a:lnTo>
                <a:lnTo>
                  <a:pt x="1930527" y="54244"/>
                </a:lnTo>
                <a:lnTo>
                  <a:pt x="1893071" y="25287"/>
                </a:lnTo>
                <a:lnTo>
                  <a:pt x="1848877" y="6616"/>
                </a:lnTo>
                <a:lnTo>
                  <a:pt x="1799716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особенностей взаимодействия педагогического коллектива с семьями воспитанников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166996" y="1195958"/>
            <a:ext cx="342645" cy="2378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41193" y="96452"/>
            <a:ext cx="4690871" cy="6263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67000" y="300477"/>
            <a:ext cx="4585970" cy="527050"/>
          </a:xfrm>
          <a:custGeom>
            <a:avLst/>
            <a:gdLst/>
            <a:ahLst/>
            <a:cxnLst/>
            <a:rect l="l" t="t" r="r" b="b"/>
            <a:pathLst>
              <a:path w="4585970" h="527050">
                <a:moveTo>
                  <a:pt x="4532757" y="0"/>
                </a:moveTo>
                <a:lnTo>
                  <a:pt x="52705" y="0"/>
                </a:lnTo>
                <a:lnTo>
                  <a:pt x="32200" y="4145"/>
                </a:lnTo>
                <a:lnTo>
                  <a:pt x="15446" y="15446"/>
                </a:lnTo>
                <a:lnTo>
                  <a:pt x="4145" y="32200"/>
                </a:lnTo>
                <a:lnTo>
                  <a:pt x="0" y="52704"/>
                </a:lnTo>
                <a:lnTo>
                  <a:pt x="0" y="474090"/>
                </a:lnTo>
                <a:lnTo>
                  <a:pt x="4145" y="494575"/>
                </a:lnTo>
                <a:lnTo>
                  <a:pt x="15446" y="511286"/>
                </a:lnTo>
                <a:lnTo>
                  <a:pt x="32200" y="522543"/>
                </a:lnTo>
                <a:lnTo>
                  <a:pt x="52705" y="526668"/>
                </a:lnTo>
                <a:lnTo>
                  <a:pt x="4532757" y="526668"/>
                </a:lnTo>
                <a:lnTo>
                  <a:pt x="4553261" y="522543"/>
                </a:lnTo>
                <a:lnTo>
                  <a:pt x="4570015" y="511286"/>
                </a:lnTo>
                <a:lnTo>
                  <a:pt x="4581316" y="494575"/>
                </a:lnTo>
                <a:lnTo>
                  <a:pt x="4585461" y="474090"/>
                </a:lnTo>
                <a:lnTo>
                  <a:pt x="4585461" y="52704"/>
                </a:lnTo>
                <a:lnTo>
                  <a:pt x="4581316" y="32200"/>
                </a:lnTo>
                <a:lnTo>
                  <a:pt x="4570015" y="15446"/>
                </a:lnTo>
                <a:lnTo>
                  <a:pt x="4553261" y="4145"/>
                </a:lnTo>
                <a:lnTo>
                  <a:pt x="4532757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67000" y="282955"/>
            <a:ext cx="4585970" cy="527050"/>
          </a:xfrm>
          <a:custGeom>
            <a:avLst/>
            <a:gdLst/>
            <a:ahLst/>
            <a:cxnLst/>
            <a:rect l="l" t="t" r="r" b="b"/>
            <a:pathLst>
              <a:path w="4585970" h="527050">
                <a:moveTo>
                  <a:pt x="0" y="52704"/>
                </a:moveTo>
                <a:lnTo>
                  <a:pt x="4145" y="32200"/>
                </a:lnTo>
                <a:lnTo>
                  <a:pt x="15446" y="15446"/>
                </a:lnTo>
                <a:lnTo>
                  <a:pt x="32200" y="4145"/>
                </a:lnTo>
                <a:lnTo>
                  <a:pt x="52705" y="0"/>
                </a:lnTo>
                <a:lnTo>
                  <a:pt x="4532757" y="0"/>
                </a:lnTo>
                <a:lnTo>
                  <a:pt x="4553261" y="4145"/>
                </a:lnTo>
                <a:lnTo>
                  <a:pt x="4570015" y="15446"/>
                </a:lnTo>
                <a:lnTo>
                  <a:pt x="4581316" y="32200"/>
                </a:lnTo>
                <a:lnTo>
                  <a:pt x="4585461" y="52704"/>
                </a:lnTo>
                <a:lnTo>
                  <a:pt x="4585461" y="474090"/>
                </a:lnTo>
                <a:lnTo>
                  <a:pt x="4581316" y="494575"/>
                </a:lnTo>
                <a:lnTo>
                  <a:pt x="4570015" y="511286"/>
                </a:lnTo>
                <a:lnTo>
                  <a:pt x="4553261" y="522543"/>
                </a:lnTo>
                <a:lnTo>
                  <a:pt x="4532757" y="526668"/>
                </a:lnTo>
                <a:lnTo>
                  <a:pt x="52705" y="526668"/>
                </a:lnTo>
                <a:lnTo>
                  <a:pt x="32200" y="522543"/>
                </a:lnTo>
                <a:lnTo>
                  <a:pt x="15446" y="511286"/>
                </a:lnTo>
                <a:lnTo>
                  <a:pt x="4145" y="494575"/>
                </a:lnTo>
                <a:lnTo>
                  <a:pt x="0" y="474090"/>
                </a:lnTo>
                <a:lnTo>
                  <a:pt x="0" y="52704"/>
                </a:lnTo>
                <a:close/>
              </a:path>
            </a:pathLst>
          </a:custGeom>
          <a:ln w="9524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645407" y="390203"/>
            <a:ext cx="236474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-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</a:t>
            </a:r>
            <a:r>
              <a:rPr sz="1700" b="1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b="1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28573" y="2924944"/>
            <a:ext cx="1936738" cy="26369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218" y="2912352"/>
            <a:ext cx="1819148" cy="2415972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1786255" y="0"/>
                </a:moveTo>
                <a:lnTo>
                  <a:pt x="198500" y="0"/>
                </a:lnTo>
                <a:lnTo>
                  <a:pt x="152955" y="5237"/>
                </a:lnTo>
                <a:lnTo>
                  <a:pt x="111162" y="20158"/>
                </a:lnTo>
                <a:lnTo>
                  <a:pt x="74307" y="43577"/>
                </a:lnTo>
                <a:lnTo>
                  <a:pt x="43577" y="74307"/>
                </a:lnTo>
                <a:lnTo>
                  <a:pt x="20158" y="111162"/>
                </a:lnTo>
                <a:lnTo>
                  <a:pt x="5237" y="152955"/>
                </a:lnTo>
                <a:lnTo>
                  <a:pt x="0" y="198500"/>
                </a:lnTo>
                <a:lnTo>
                  <a:pt x="0" y="2789047"/>
                </a:lnTo>
                <a:lnTo>
                  <a:pt x="5237" y="2834554"/>
                </a:lnTo>
                <a:lnTo>
                  <a:pt x="20158" y="2876328"/>
                </a:lnTo>
                <a:lnTo>
                  <a:pt x="43577" y="2913177"/>
                </a:lnTo>
                <a:lnTo>
                  <a:pt x="74307" y="2943911"/>
                </a:lnTo>
                <a:lnTo>
                  <a:pt x="111162" y="2967338"/>
                </a:lnTo>
                <a:lnTo>
                  <a:pt x="152955" y="2982268"/>
                </a:lnTo>
                <a:lnTo>
                  <a:pt x="198500" y="2987509"/>
                </a:lnTo>
                <a:lnTo>
                  <a:pt x="1786255" y="2987509"/>
                </a:lnTo>
                <a:lnTo>
                  <a:pt x="1831753" y="2982268"/>
                </a:lnTo>
                <a:lnTo>
                  <a:pt x="1873513" y="2967338"/>
                </a:lnTo>
                <a:lnTo>
                  <a:pt x="1910345" y="2943911"/>
                </a:lnTo>
                <a:lnTo>
                  <a:pt x="1941061" y="2913177"/>
                </a:lnTo>
                <a:lnTo>
                  <a:pt x="1964473" y="2876328"/>
                </a:lnTo>
                <a:lnTo>
                  <a:pt x="1979392" y="2834554"/>
                </a:lnTo>
                <a:lnTo>
                  <a:pt x="1984629" y="2789047"/>
                </a:lnTo>
                <a:lnTo>
                  <a:pt x="1984629" y="198500"/>
                </a:lnTo>
                <a:lnTo>
                  <a:pt x="1979392" y="152955"/>
                </a:lnTo>
                <a:lnTo>
                  <a:pt x="1964473" y="111162"/>
                </a:lnTo>
                <a:lnTo>
                  <a:pt x="1941061" y="74307"/>
                </a:lnTo>
                <a:lnTo>
                  <a:pt x="1910345" y="43577"/>
                </a:lnTo>
                <a:lnTo>
                  <a:pt x="1873513" y="20158"/>
                </a:lnTo>
                <a:lnTo>
                  <a:pt x="1831753" y="5237"/>
                </a:lnTo>
                <a:lnTo>
                  <a:pt x="1786255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73628" y="2837733"/>
            <a:ext cx="1772019" cy="2415972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0" y="198500"/>
                </a:moveTo>
                <a:lnTo>
                  <a:pt x="5237" y="152955"/>
                </a:lnTo>
                <a:lnTo>
                  <a:pt x="20158" y="111162"/>
                </a:lnTo>
                <a:lnTo>
                  <a:pt x="43577" y="74307"/>
                </a:lnTo>
                <a:lnTo>
                  <a:pt x="74307" y="43577"/>
                </a:lnTo>
                <a:lnTo>
                  <a:pt x="111162" y="20158"/>
                </a:lnTo>
                <a:lnTo>
                  <a:pt x="152955" y="5237"/>
                </a:lnTo>
                <a:lnTo>
                  <a:pt x="198500" y="0"/>
                </a:lnTo>
                <a:lnTo>
                  <a:pt x="1786255" y="0"/>
                </a:lnTo>
                <a:lnTo>
                  <a:pt x="1831753" y="5237"/>
                </a:lnTo>
                <a:lnTo>
                  <a:pt x="1873513" y="20158"/>
                </a:lnTo>
                <a:lnTo>
                  <a:pt x="1910345" y="43577"/>
                </a:lnTo>
                <a:lnTo>
                  <a:pt x="1941061" y="74307"/>
                </a:lnTo>
                <a:lnTo>
                  <a:pt x="1964473" y="111162"/>
                </a:lnTo>
                <a:lnTo>
                  <a:pt x="1979392" y="152955"/>
                </a:lnTo>
                <a:lnTo>
                  <a:pt x="1984629" y="198500"/>
                </a:lnTo>
                <a:lnTo>
                  <a:pt x="1984629" y="2789047"/>
                </a:lnTo>
                <a:lnTo>
                  <a:pt x="1979392" y="2834554"/>
                </a:lnTo>
                <a:lnTo>
                  <a:pt x="1964473" y="2876328"/>
                </a:lnTo>
                <a:lnTo>
                  <a:pt x="1941061" y="2913177"/>
                </a:lnTo>
                <a:lnTo>
                  <a:pt x="1910345" y="2943911"/>
                </a:lnTo>
                <a:lnTo>
                  <a:pt x="1873513" y="2967338"/>
                </a:lnTo>
                <a:lnTo>
                  <a:pt x="1831753" y="2982268"/>
                </a:lnTo>
                <a:lnTo>
                  <a:pt x="1786255" y="2987509"/>
                </a:lnTo>
                <a:lnTo>
                  <a:pt x="198500" y="2987509"/>
                </a:lnTo>
                <a:lnTo>
                  <a:pt x="152955" y="2982268"/>
                </a:lnTo>
                <a:lnTo>
                  <a:pt x="111162" y="2967338"/>
                </a:lnTo>
                <a:lnTo>
                  <a:pt x="74307" y="2943911"/>
                </a:lnTo>
                <a:lnTo>
                  <a:pt x="43577" y="2913177"/>
                </a:lnTo>
                <a:lnTo>
                  <a:pt x="20158" y="2876328"/>
                </a:lnTo>
                <a:lnTo>
                  <a:pt x="5237" y="2834554"/>
                </a:lnTo>
                <a:lnTo>
                  <a:pt x="0" y="2789047"/>
                </a:lnTo>
                <a:lnTo>
                  <a:pt x="0" y="198500"/>
                </a:lnTo>
                <a:close/>
              </a:path>
            </a:pathLst>
          </a:custGeom>
          <a:ln w="9524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73627" y="2936056"/>
            <a:ext cx="1712240" cy="221932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43180" marR="34290" indent="-635" algn="ctr">
              <a:lnSpc>
                <a:spcPct val="91500"/>
              </a:lnSpc>
              <a:spcBef>
                <a:spcPts val="275"/>
              </a:spcBef>
            </a:pPr>
            <a:r>
              <a:rPr sz="1700" spc="-6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r>
              <a:rPr sz="1700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700" spc="-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700" spc="-2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sz="1700" spc="-5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700" spc="-6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азова</a:t>
            </a:r>
            <a:r>
              <a:rPr sz="1700" spc="-7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700" spc="-1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700" spc="-6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льн</a:t>
            </a:r>
            <a:r>
              <a:rPr sz="1700" spc="-6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700" spc="-3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sz="1700" spc="-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700" spc="-8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sz="1700" spc="-1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765" marR="15240" indent="149225" algn="just">
              <a:lnSpc>
                <a:spcPts val="1870"/>
              </a:lnSpc>
              <a:spcBef>
                <a:spcPts val="25"/>
              </a:spcBef>
            </a:pPr>
            <a:r>
              <a:rPr sz="1700" spc="-8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</a:t>
            </a:r>
            <a:r>
              <a:rPr sz="1700"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700" spc="-8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765" marR="15240" indent="149225" algn="just">
              <a:lnSpc>
                <a:spcPts val="1870"/>
              </a:lnSpc>
              <a:spcBef>
                <a:spcPts val="25"/>
              </a:spcBef>
            </a:pPr>
            <a:r>
              <a:rPr sz="1700" spc="-1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 </a:t>
            </a:r>
            <a:r>
              <a:rPr sz="1700" spc="-6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направлениями</a:t>
            </a:r>
            <a:r>
              <a:rPr sz="1700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700" spc="-6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sz="1700" spc="-2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6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endParaRPr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0380">
              <a:lnSpc>
                <a:spcPts val="1750"/>
              </a:lnSpc>
            </a:pPr>
            <a:r>
              <a:rPr sz="1700" spc="-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1700" spc="-1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700" spc="-7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пяти</a:t>
            </a:r>
            <a:endParaRPr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marR="5080" algn="ctr">
              <a:lnSpc>
                <a:spcPts val="1870"/>
              </a:lnSpc>
              <a:spcBef>
                <a:spcPts val="120"/>
              </a:spcBef>
            </a:pPr>
            <a:r>
              <a:rPr sz="1700" spc="-3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700" spc="-2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sz="1700" spc="-5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700" spc="-6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азова</a:t>
            </a:r>
            <a:r>
              <a:rPr sz="1700" spc="-7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1700" spc="-12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700" spc="-6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льн</a:t>
            </a:r>
            <a:r>
              <a:rPr sz="1700" spc="-7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sz="1700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sz="17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700" spc="-7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областям</a:t>
            </a: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36261" y="1492949"/>
            <a:ext cx="1230630" cy="275973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 indent="118745">
              <a:lnSpc>
                <a:spcPct val="91500"/>
              </a:lnSpc>
              <a:spcBef>
                <a:spcPts val="275"/>
              </a:spcBef>
            </a:pP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813680" y="1721217"/>
            <a:ext cx="2037199" cy="2611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958082" y="1777256"/>
            <a:ext cx="1722837" cy="2375353"/>
          </a:xfrm>
          <a:custGeom>
            <a:avLst/>
            <a:gdLst/>
            <a:ahLst/>
            <a:cxnLst/>
            <a:rect l="l" t="t" r="r" b="b"/>
            <a:pathLst>
              <a:path w="1985009" h="1867535">
                <a:moveTo>
                  <a:pt x="1797939" y="0"/>
                </a:moveTo>
                <a:lnTo>
                  <a:pt x="186690" y="0"/>
                </a:lnTo>
                <a:lnTo>
                  <a:pt x="137054" y="6676"/>
                </a:lnTo>
                <a:lnTo>
                  <a:pt x="92455" y="25517"/>
                </a:lnTo>
                <a:lnTo>
                  <a:pt x="54673" y="54737"/>
                </a:lnTo>
                <a:lnTo>
                  <a:pt x="25484" y="92550"/>
                </a:lnTo>
                <a:lnTo>
                  <a:pt x="6667" y="137171"/>
                </a:lnTo>
                <a:lnTo>
                  <a:pt x="0" y="186817"/>
                </a:lnTo>
                <a:lnTo>
                  <a:pt x="0" y="1680591"/>
                </a:lnTo>
                <a:lnTo>
                  <a:pt x="6667" y="1730280"/>
                </a:lnTo>
                <a:lnTo>
                  <a:pt x="25484" y="1774914"/>
                </a:lnTo>
                <a:lnTo>
                  <a:pt x="54673" y="1812718"/>
                </a:lnTo>
                <a:lnTo>
                  <a:pt x="92456" y="1841918"/>
                </a:lnTo>
                <a:lnTo>
                  <a:pt x="137054" y="1860739"/>
                </a:lnTo>
                <a:lnTo>
                  <a:pt x="186690" y="1867408"/>
                </a:lnTo>
                <a:lnTo>
                  <a:pt x="1797939" y="1867408"/>
                </a:lnTo>
                <a:lnTo>
                  <a:pt x="1847584" y="1860739"/>
                </a:lnTo>
                <a:lnTo>
                  <a:pt x="1892205" y="1841918"/>
                </a:lnTo>
                <a:lnTo>
                  <a:pt x="1930019" y="1812718"/>
                </a:lnTo>
                <a:lnTo>
                  <a:pt x="1959238" y="1774914"/>
                </a:lnTo>
                <a:lnTo>
                  <a:pt x="1978079" y="1730280"/>
                </a:lnTo>
                <a:lnTo>
                  <a:pt x="1984755" y="1680591"/>
                </a:lnTo>
                <a:lnTo>
                  <a:pt x="1984755" y="186817"/>
                </a:lnTo>
                <a:lnTo>
                  <a:pt x="1978079" y="137171"/>
                </a:lnTo>
                <a:lnTo>
                  <a:pt x="1959238" y="92550"/>
                </a:lnTo>
                <a:lnTo>
                  <a:pt x="1930019" y="54737"/>
                </a:lnTo>
                <a:lnTo>
                  <a:pt x="1892205" y="25517"/>
                </a:lnTo>
                <a:lnTo>
                  <a:pt x="1847584" y="6676"/>
                </a:lnTo>
                <a:lnTo>
                  <a:pt x="1797939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образовательной деятельности по профессиональной коррекции нарушений развития детей с ТНР, предусмотренное в АОП с учетом индивидуально-психологических особенностей воспитанников, специфики их индивидуальных потребностей и интересов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059723" y="1751479"/>
            <a:ext cx="1519554" cy="2346930"/>
          </a:xfrm>
          <a:custGeom>
            <a:avLst/>
            <a:gdLst/>
            <a:ahLst/>
            <a:cxnLst/>
            <a:rect l="l" t="t" r="r" b="b"/>
            <a:pathLst>
              <a:path w="1985009" h="1867535">
                <a:moveTo>
                  <a:pt x="0" y="186817"/>
                </a:moveTo>
                <a:lnTo>
                  <a:pt x="6667" y="137171"/>
                </a:lnTo>
                <a:lnTo>
                  <a:pt x="25484" y="92550"/>
                </a:lnTo>
                <a:lnTo>
                  <a:pt x="54673" y="54737"/>
                </a:lnTo>
                <a:lnTo>
                  <a:pt x="92455" y="25517"/>
                </a:lnTo>
                <a:lnTo>
                  <a:pt x="137054" y="6676"/>
                </a:lnTo>
                <a:lnTo>
                  <a:pt x="186690" y="0"/>
                </a:lnTo>
                <a:lnTo>
                  <a:pt x="1797939" y="0"/>
                </a:lnTo>
                <a:lnTo>
                  <a:pt x="1847584" y="6676"/>
                </a:lnTo>
                <a:lnTo>
                  <a:pt x="1892205" y="25517"/>
                </a:lnTo>
                <a:lnTo>
                  <a:pt x="1930019" y="54737"/>
                </a:lnTo>
                <a:lnTo>
                  <a:pt x="1959238" y="92550"/>
                </a:lnTo>
                <a:lnTo>
                  <a:pt x="1978079" y="137171"/>
                </a:lnTo>
                <a:lnTo>
                  <a:pt x="1984755" y="186817"/>
                </a:lnTo>
                <a:lnTo>
                  <a:pt x="1984755" y="1680591"/>
                </a:lnTo>
                <a:lnTo>
                  <a:pt x="1978079" y="1730280"/>
                </a:lnTo>
                <a:lnTo>
                  <a:pt x="1959238" y="1774914"/>
                </a:lnTo>
                <a:lnTo>
                  <a:pt x="1930019" y="1812718"/>
                </a:lnTo>
                <a:lnTo>
                  <a:pt x="1892205" y="1841918"/>
                </a:lnTo>
                <a:lnTo>
                  <a:pt x="1847584" y="1860739"/>
                </a:lnTo>
                <a:lnTo>
                  <a:pt x="1797939" y="1867408"/>
                </a:lnTo>
                <a:lnTo>
                  <a:pt x="186690" y="1867408"/>
                </a:lnTo>
                <a:lnTo>
                  <a:pt x="137054" y="1860739"/>
                </a:lnTo>
                <a:lnTo>
                  <a:pt x="92456" y="1841918"/>
                </a:lnTo>
                <a:lnTo>
                  <a:pt x="54673" y="1812718"/>
                </a:lnTo>
                <a:lnTo>
                  <a:pt x="25484" y="1774914"/>
                </a:lnTo>
                <a:lnTo>
                  <a:pt x="6667" y="1730280"/>
                </a:lnTo>
                <a:lnTo>
                  <a:pt x="0" y="1680591"/>
                </a:lnTo>
                <a:lnTo>
                  <a:pt x="0" y="186817"/>
                </a:lnTo>
                <a:close/>
              </a:path>
            </a:pathLst>
          </a:custGeom>
          <a:ln w="952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116818" y="1438897"/>
            <a:ext cx="1319278" cy="273986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-635" algn="ctr">
              <a:lnSpc>
                <a:spcPct val="91400"/>
              </a:lnSpc>
              <a:spcBef>
                <a:spcPts val="280"/>
              </a:spcBef>
            </a:pP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bject 29">
            <a:extLst>
              <a:ext uri="{FF2B5EF4-FFF2-40B4-BE49-F238E27FC236}">
                <a16:creationId xmlns:a16="http://schemas.microsoft.com/office/drawing/2014/main" id="{216DC8D6-68B9-4DE9-A4A6-839FA74EA2EF}"/>
              </a:ext>
            </a:extLst>
          </p:cNvPr>
          <p:cNvSpPr/>
          <p:nvPr/>
        </p:nvSpPr>
        <p:spPr>
          <a:xfrm>
            <a:off x="2453533" y="2006949"/>
            <a:ext cx="2018506" cy="26369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26">
            <a:extLst>
              <a:ext uri="{FF2B5EF4-FFF2-40B4-BE49-F238E27FC236}">
                <a16:creationId xmlns:a16="http://schemas.microsoft.com/office/drawing/2014/main" id="{845B6428-4319-46ED-B1B9-F0552F90633C}"/>
              </a:ext>
            </a:extLst>
          </p:cNvPr>
          <p:cNvSpPr/>
          <p:nvPr/>
        </p:nvSpPr>
        <p:spPr>
          <a:xfrm>
            <a:off x="2541320" y="1989081"/>
            <a:ext cx="1522833" cy="2389982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1786255" y="0"/>
                </a:moveTo>
                <a:lnTo>
                  <a:pt x="198500" y="0"/>
                </a:lnTo>
                <a:lnTo>
                  <a:pt x="152955" y="5237"/>
                </a:lnTo>
                <a:lnTo>
                  <a:pt x="111162" y="20158"/>
                </a:lnTo>
                <a:lnTo>
                  <a:pt x="74307" y="43577"/>
                </a:lnTo>
                <a:lnTo>
                  <a:pt x="43577" y="74307"/>
                </a:lnTo>
                <a:lnTo>
                  <a:pt x="20158" y="111162"/>
                </a:lnTo>
                <a:lnTo>
                  <a:pt x="5237" y="152955"/>
                </a:lnTo>
                <a:lnTo>
                  <a:pt x="0" y="198500"/>
                </a:lnTo>
                <a:lnTo>
                  <a:pt x="0" y="2789047"/>
                </a:lnTo>
                <a:lnTo>
                  <a:pt x="5237" y="2834554"/>
                </a:lnTo>
                <a:lnTo>
                  <a:pt x="20158" y="2876328"/>
                </a:lnTo>
                <a:lnTo>
                  <a:pt x="43577" y="2913177"/>
                </a:lnTo>
                <a:lnTo>
                  <a:pt x="74307" y="2943911"/>
                </a:lnTo>
                <a:lnTo>
                  <a:pt x="111162" y="2967338"/>
                </a:lnTo>
                <a:lnTo>
                  <a:pt x="152955" y="2982268"/>
                </a:lnTo>
                <a:lnTo>
                  <a:pt x="198500" y="2987509"/>
                </a:lnTo>
                <a:lnTo>
                  <a:pt x="1786255" y="2987509"/>
                </a:lnTo>
                <a:lnTo>
                  <a:pt x="1831753" y="2982268"/>
                </a:lnTo>
                <a:lnTo>
                  <a:pt x="1873513" y="2967338"/>
                </a:lnTo>
                <a:lnTo>
                  <a:pt x="1910345" y="2943911"/>
                </a:lnTo>
                <a:lnTo>
                  <a:pt x="1941061" y="2913177"/>
                </a:lnTo>
                <a:lnTo>
                  <a:pt x="1964473" y="2876328"/>
                </a:lnTo>
                <a:lnTo>
                  <a:pt x="1979392" y="2834554"/>
                </a:lnTo>
                <a:lnTo>
                  <a:pt x="1984629" y="2789047"/>
                </a:lnTo>
                <a:lnTo>
                  <a:pt x="1984629" y="198500"/>
                </a:lnTo>
                <a:lnTo>
                  <a:pt x="1979392" y="152955"/>
                </a:lnTo>
                <a:lnTo>
                  <a:pt x="1964473" y="111162"/>
                </a:lnTo>
                <a:lnTo>
                  <a:pt x="1941061" y="74307"/>
                </a:lnTo>
                <a:lnTo>
                  <a:pt x="1910345" y="43577"/>
                </a:lnTo>
                <a:lnTo>
                  <a:pt x="1873513" y="20158"/>
                </a:lnTo>
                <a:lnTo>
                  <a:pt x="1831753" y="5237"/>
                </a:lnTo>
                <a:lnTo>
                  <a:pt x="1786255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endParaRPr lang="ru-RU" sz="1700" dirty="0">
              <a:latin typeface="Trebuchet MS" panose="020B0603020202020204" pitchFamily="34" charset="0"/>
            </a:endParaRPr>
          </a:p>
        </p:txBody>
      </p:sp>
      <p:sp>
        <p:nvSpPr>
          <p:cNvPr id="40" name="object 26">
            <a:extLst>
              <a:ext uri="{FF2B5EF4-FFF2-40B4-BE49-F238E27FC236}">
                <a16:creationId xmlns:a16="http://schemas.microsoft.com/office/drawing/2014/main" id="{A4567D22-4DF9-485F-84F1-AD4FEDC918AD}"/>
              </a:ext>
            </a:extLst>
          </p:cNvPr>
          <p:cNvSpPr/>
          <p:nvPr/>
        </p:nvSpPr>
        <p:spPr>
          <a:xfrm>
            <a:off x="2542024" y="2351357"/>
            <a:ext cx="1726028" cy="2415972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1786255" y="0"/>
                </a:moveTo>
                <a:lnTo>
                  <a:pt x="198500" y="0"/>
                </a:lnTo>
                <a:lnTo>
                  <a:pt x="152955" y="5237"/>
                </a:lnTo>
                <a:lnTo>
                  <a:pt x="111162" y="20158"/>
                </a:lnTo>
                <a:lnTo>
                  <a:pt x="74307" y="43577"/>
                </a:lnTo>
                <a:lnTo>
                  <a:pt x="43577" y="74307"/>
                </a:lnTo>
                <a:lnTo>
                  <a:pt x="20158" y="111162"/>
                </a:lnTo>
                <a:lnTo>
                  <a:pt x="5237" y="152955"/>
                </a:lnTo>
                <a:lnTo>
                  <a:pt x="0" y="198500"/>
                </a:lnTo>
                <a:lnTo>
                  <a:pt x="0" y="2789047"/>
                </a:lnTo>
                <a:lnTo>
                  <a:pt x="5237" y="2834554"/>
                </a:lnTo>
                <a:lnTo>
                  <a:pt x="20158" y="2876328"/>
                </a:lnTo>
                <a:lnTo>
                  <a:pt x="43577" y="2913177"/>
                </a:lnTo>
                <a:lnTo>
                  <a:pt x="74307" y="2943911"/>
                </a:lnTo>
                <a:lnTo>
                  <a:pt x="111162" y="2967338"/>
                </a:lnTo>
                <a:lnTo>
                  <a:pt x="152955" y="2982268"/>
                </a:lnTo>
                <a:lnTo>
                  <a:pt x="198500" y="2987509"/>
                </a:lnTo>
                <a:lnTo>
                  <a:pt x="1786255" y="2987509"/>
                </a:lnTo>
                <a:lnTo>
                  <a:pt x="1831753" y="2982268"/>
                </a:lnTo>
                <a:lnTo>
                  <a:pt x="1873513" y="2967338"/>
                </a:lnTo>
                <a:lnTo>
                  <a:pt x="1910345" y="2943911"/>
                </a:lnTo>
                <a:lnTo>
                  <a:pt x="1941061" y="2913177"/>
                </a:lnTo>
                <a:lnTo>
                  <a:pt x="1964473" y="2876328"/>
                </a:lnTo>
                <a:lnTo>
                  <a:pt x="1979392" y="2834554"/>
                </a:lnTo>
                <a:lnTo>
                  <a:pt x="1984629" y="2789047"/>
                </a:lnTo>
                <a:lnTo>
                  <a:pt x="1984629" y="198500"/>
                </a:lnTo>
                <a:lnTo>
                  <a:pt x="1979392" y="152955"/>
                </a:lnTo>
                <a:lnTo>
                  <a:pt x="1964473" y="111162"/>
                </a:lnTo>
                <a:lnTo>
                  <a:pt x="1941061" y="74307"/>
                </a:lnTo>
                <a:lnTo>
                  <a:pt x="1910345" y="43577"/>
                </a:lnTo>
                <a:lnTo>
                  <a:pt x="1873513" y="20158"/>
                </a:lnTo>
                <a:lnTo>
                  <a:pt x="1831753" y="5237"/>
                </a:lnTo>
                <a:lnTo>
                  <a:pt x="1786255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организации образовательного процесса, условия обучения и воспитания детей с ТНР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object 27">
            <a:extLst>
              <a:ext uri="{FF2B5EF4-FFF2-40B4-BE49-F238E27FC236}">
                <a16:creationId xmlns:a16="http://schemas.microsoft.com/office/drawing/2014/main" id="{E8016F27-CB0F-48CA-B673-C517F364B5CA}"/>
              </a:ext>
            </a:extLst>
          </p:cNvPr>
          <p:cNvSpPr/>
          <p:nvPr/>
        </p:nvSpPr>
        <p:spPr>
          <a:xfrm>
            <a:off x="2606437" y="2170219"/>
            <a:ext cx="1536921" cy="2415972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0" y="198500"/>
                </a:moveTo>
                <a:lnTo>
                  <a:pt x="5237" y="152955"/>
                </a:lnTo>
                <a:lnTo>
                  <a:pt x="20158" y="111162"/>
                </a:lnTo>
                <a:lnTo>
                  <a:pt x="43577" y="74307"/>
                </a:lnTo>
                <a:lnTo>
                  <a:pt x="74307" y="43577"/>
                </a:lnTo>
                <a:lnTo>
                  <a:pt x="111162" y="20158"/>
                </a:lnTo>
                <a:lnTo>
                  <a:pt x="152955" y="5237"/>
                </a:lnTo>
                <a:lnTo>
                  <a:pt x="198500" y="0"/>
                </a:lnTo>
                <a:lnTo>
                  <a:pt x="1786255" y="0"/>
                </a:lnTo>
                <a:lnTo>
                  <a:pt x="1831753" y="5237"/>
                </a:lnTo>
                <a:lnTo>
                  <a:pt x="1873513" y="20158"/>
                </a:lnTo>
                <a:lnTo>
                  <a:pt x="1910345" y="43577"/>
                </a:lnTo>
                <a:lnTo>
                  <a:pt x="1941061" y="74307"/>
                </a:lnTo>
                <a:lnTo>
                  <a:pt x="1964473" y="111162"/>
                </a:lnTo>
                <a:lnTo>
                  <a:pt x="1979392" y="152955"/>
                </a:lnTo>
                <a:lnTo>
                  <a:pt x="1984629" y="198500"/>
                </a:lnTo>
                <a:lnTo>
                  <a:pt x="1984629" y="2789047"/>
                </a:lnTo>
                <a:lnTo>
                  <a:pt x="1979392" y="2834554"/>
                </a:lnTo>
                <a:lnTo>
                  <a:pt x="1964473" y="2876328"/>
                </a:lnTo>
                <a:lnTo>
                  <a:pt x="1941061" y="2913177"/>
                </a:lnTo>
                <a:lnTo>
                  <a:pt x="1910345" y="2943911"/>
                </a:lnTo>
                <a:lnTo>
                  <a:pt x="1873513" y="2967338"/>
                </a:lnTo>
                <a:lnTo>
                  <a:pt x="1831753" y="2982268"/>
                </a:lnTo>
                <a:lnTo>
                  <a:pt x="1786255" y="2987509"/>
                </a:lnTo>
                <a:lnTo>
                  <a:pt x="198500" y="2987509"/>
                </a:lnTo>
                <a:lnTo>
                  <a:pt x="152955" y="2982268"/>
                </a:lnTo>
                <a:lnTo>
                  <a:pt x="111162" y="2967338"/>
                </a:lnTo>
                <a:lnTo>
                  <a:pt x="74307" y="2943911"/>
                </a:lnTo>
                <a:lnTo>
                  <a:pt x="43577" y="2913177"/>
                </a:lnTo>
                <a:lnTo>
                  <a:pt x="20158" y="2876328"/>
                </a:lnTo>
                <a:lnTo>
                  <a:pt x="5237" y="2834554"/>
                </a:lnTo>
                <a:lnTo>
                  <a:pt x="0" y="2789047"/>
                </a:lnTo>
                <a:lnTo>
                  <a:pt x="0" y="198500"/>
                </a:lnTo>
                <a:close/>
              </a:path>
            </a:pathLst>
          </a:custGeom>
          <a:ln w="9524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159277" y="1313736"/>
            <a:ext cx="1456095" cy="2401343"/>
          </a:xfrm>
          <a:custGeom>
            <a:avLst/>
            <a:gdLst/>
            <a:ahLst/>
            <a:cxnLst/>
            <a:rect l="l" t="t" r="r" b="b"/>
            <a:pathLst>
              <a:path w="1985010" h="1851025">
                <a:moveTo>
                  <a:pt x="0" y="185166"/>
                </a:moveTo>
                <a:lnTo>
                  <a:pt x="6616" y="135951"/>
                </a:lnTo>
                <a:lnTo>
                  <a:pt x="25287" y="91722"/>
                </a:lnTo>
                <a:lnTo>
                  <a:pt x="54244" y="54244"/>
                </a:lnTo>
                <a:lnTo>
                  <a:pt x="91722" y="25287"/>
                </a:lnTo>
                <a:lnTo>
                  <a:pt x="135951" y="6616"/>
                </a:lnTo>
                <a:lnTo>
                  <a:pt x="185165" y="0"/>
                </a:lnTo>
                <a:lnTo>
                  <a:pt x="1799716" y="0"/>
                </a:lnTo>
                <a:lnTo>
                  <a:pt x="1848877" y="6616"/>
                </a:lnTo>
                <a:lnTo>
                  <a:pt x="1893071" y="25287"/>
                </a:lnTo>
                <a:lnTo>
                  <a:pt x="1930526" y="54244"/>
                </a:lnTo>
                <a:lnTo>
                  <a:pt x="1959473" y="91722"/>
                </a:lnTo>
                <a:lnTo>
                  <a:pt x="1978140" y="135951"/>
                </a:lnTo>
                <a:lnTo>
                  <a:pt x="1984755" y="185166"/>
                </a:lnTo>
                <a:lnTo>
                  <a:pt x="1984755" y="1665986"/>
                </a:lnTo>
                <a:lnTo>
                  <a:pt x="1978140" y="1715190"/>
                </a:lnTo>
                <a:lnTo>
                  <a:pt x="1959473" y="1759396"/>
                </a:lnTo>
                <a:lnTo>
                  <a:pt x="1930526" y="1796843"/>
                </a:lnTo>
                <a:lnTo>
                  <a:pt x="1893071" y="1825770"/>
                </a:lnTo>
                <a:lnTo>
                  <a:pt x="1848877" y="1844418"/>
                </a:lnTo>
                <a:lnTo>
                  <a:pt x="1799716" y="1851025"/>
                </a:lnTo>
                <a:lnTo>
                  <a:pt x="185165" y="1851025"/>
                </a:lnTo>
                <a:lnTo>
                  <a:pt x="135951" y="1844418"/>
                </a:lnTo>
                <a:lnTo>
                  <a:pt x="91722" y="1825770"/>
                </a:lnTo>
                <a:lnTo>
                  <a:pt x="54244" y="1796843"/>
                </a:lnTo>
                <a:lnTo>
                  <a:pt x="25287" y="1759396"/>
                </a:lnTo>
                <a:lnTo>
                  <a:pt x="6616" y="1715190"/>
                </a:lnTo>
                <a:lnTo>
                  <a:pt x="0" y="1665986"/>
                </a:lnTo>
                <a:lnTo>
                  <a:pt x="0" y="185166"/>
                </a:lnTo>
                <a:close/>
              </a:path>
            </a:pathLst>
          </a:custGeom>
          <a:ln w="952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2970" y="5664432"/>
            <a:ext cx="1821508" cy="119356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203848" y="827527"/>
            <a:ext cx="0" cy="13426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5736261" y="827527"/>
            <a:ext cx="8827" cy="9413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6680919" y="807841"/>
            <a:ext cx="333392" cy="913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3190363" y="839593"/>
            <a:ext cx="0" cy="13426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6667434" y="819907"/>
            <a:ext cx="333392" cy="913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H="1">
            <a:off x="1115616" y="839593"/>
            <a:ext cx="1551384" cy="1998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995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6984776" cy="1320800"/>
          </a:xfrm>
        </p:spPr>
        <p:txBody>
          <a:bodyPr>
            <a:normAutofit fontScale="90000"/>
          </a:bodyPr>
          <a:lstStyle/>
          <a:p>
            <a:pPr indent="450215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Содержательный раздел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АОП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осуществляется на основе: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233" y="1569818"/>
            <a:ext cx="7562801" cy="3880773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Примерной основной образовательной программы дошкольного образования, одобренной решением федерального учебно-методического объединения по общему образованию (от 20 мая 2015г. №2/15);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Основной образовательной программы дошкольного образования "От рождения до школы"/ Под редакцией Н.Е.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Вераксы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Т.С. Комаровой, М.А.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Василевой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изд.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М.:МОЗАИКА - СИНТЕЗ, 2016 - 368с.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Примерная адаптированная основная образовательная программа для дошкольников с тяжелыми нарушениями речи / Л. Б.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Баряева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Т. В.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Волосовец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О. П.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Гаврилушкина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Г. Г. Голубева и др.; по ред. проф. Л. В. Лопатиной –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Спб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2014. -  386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7128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6949186" y="1634250"/>
            <a:ext cx="12065" cy="1130935"/>
          </a:xfrm>
          <a:custGeom>
            <a:avLst/>
            <a:gdLst/>
            <a:ahLst/>
            <a:cxnLst/>
            <a:rect l="l" t="t" r="r" b="b"/>
            <a:pathLst>
              <a:path w="12064" h="1130935">
                <a:moveTo>
                  <a:pt x="12064" y="0"/>
                </a:moveTo>
                <a:lnTo>
                  <a:pt x="12064" y="940435"/>
                </a:lnTo>
                <a:lnTo>
                  <a:pt x="0" y="940435"/>
                </a:lnTo>
                <a:lnTo>
                  <a:pt x="0" y="1130553"/>
                </a:lnTo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2090" y="1686211"/>
            <a:ext cx="1627616" cy="988891"/>
          </a:xfrm>
          <a:custGeom>
            <a:avLst/>
            <a:gdLst/>
            <a:ahLst/>
            <a:cxnLst/>
            <a:rect l="l" t="t" r="r" b="b"/>
            <a:pathLst>
              <a:path w="2712720" h="1111885">
                <a:moveTo>
                  <a:pt x="2712593" y="0"/>
                </a:moveTo>
                <a:lnTo>
                  <a:pt x="2712593" y="921512"/>
                </a:lnTo>
                <a:lnTo>
                  <a:pt x="0" y="921512"/>
                </a:lnTo>
                <a:lnTo>
                  <a:pt x="0" y="1111503"/>
                </a:lnTo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19503" y="890338"/>
            <a:ext cx="4841748" cy="6446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219706" y="1001223"/>
            <a:ext cx="4741545" cy="544830"/>
          </a:xfrm>
          <a:custGeom>
            <a:avLst/>
            <a:gdLst/>
            <a:ahLst/>
            <a:cxnLst/>
            <a:rect l="l" t="t" r="r" b="b"/>
            <a:pathLst>
              <a:path w="4741545" h="544830">
                <a:moveTo>
                  <a:pt x="4686681" y="0"/>
                </a:moveTo>
                <a:lnTo>
                  <a:pt x="54356" y="0"/>
                </a:lnTo>
                <a:lnTo>
                  <a:pt x="33218" y="4280"/>
                </a:lnTo>
                <a:lnTo>
                  <a:pt x="15938" y="15954"/>
                </a:lnTo>
                <a:lnTo>
                  <a:pt x="4278" y="33272"/>
                </a:lnTo>
                <a:lnTo>
                  <a:pt x="0" y="54482"/>
                </a:lnTo>
                <a:lnTo>
                  <a:pt x="0" y="490219"/>
                </a:lnTo>
                <a:lnTo>
                  <a:pt x="4278" y="511430"/>
                </a:lnTo>
                <a:lnTo>
                  <a:pt x="15938" y="528748"/>
                </a:lnTo>
                <a:lnTo>
                  <a:pt x="33218" y="540422"/>
                </a:lnTo>
                <a:lnTo>
                  <a:pt x="54356" y="544702"/>
                </a:lnTo>
                <a:lnTo>
                  <a:pt x="4686681" y="544702"/>
                </a:lnTo>
                <a:lnTo>
                  <a:pt x="4707818" y="540422"/>
                </a:lnTo>
                <a:lnTo>
                  <a:pt x="4725098" y="528748"/>
                </a:lnTo>
                <a:lnTo>
                  <a:pt x="4736758" y="511430"/>
                </a:lnTo>
                <a:lnTo>
                  <a:pt x="4741037" y="490219"/>
                </a:lnTo>
                <a:lnTo>
                  <a:pt x="4741037" y="54482"/>
                </a:lnTo>
                <a:lnTo>
                  <a:pt x="4736758" y="33272"/>
                </a:lnTo>
                <a:lnTo>
                  <a:pt x="4725098" y="15954"/>
                </a:lnTo>
                <a:lnTo>
                  <a:pt x="4707818" y="4280"/>
                </a:lnTo>
                <a:lnTo>
                  <a:pt x="4686681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16663" y="1060062"/>
            <a:ext cx="4741545" cy="544830"/>
          </a:xfrm>
          <a:custGeom>
            <a:avLst/>
            <a:gdLst/>
            <a:ahLst/>
            <a:cxnLst/>
            <a:rect l="l" t="t" r="r" b="b"/>
            <a:pathLst>
              <a:path w="4741545" h="544830">
                <a:moveTo>
                  <a:pt x="0" y="54482"/>
                </a:moveTo>
                <a:lnTo>
                  <a:pt x="4278" y="33272"/>
                </a:lnTo>
                <a:lnTo>
                  <a:pt x="15938" y="15954"/>
                </a:lnTo>
                <a:lnTo>
                  <a:pt x="33218" y="4280"/>
                </a:lnTo>
                <a:lnTo>
                  <a:pt x="54356" y="0"/>
                </a:lnTo>
                <a:lnTo>
                  <a:pt x="4686681" y="0"/>
                </a:lnTo>
                <a:lnTo>
                  <a:pt x="4707818" y="4280"/>
                </a:lnTo>
                <a:lnTo>
                  <a:pt x="4725098" y="15954"/>
                </a:lnTo>
                <a:lnTo>
                  <a:pt x="4736758" y="33272"/>
                </a:lnTo>
                <a:lnTo>
                  <a:pt x="4741037" y="54482"/>
                </a:lnTo>
                <a:lnTo>
                  <a:pt x="4741037" y="490219"/>
                </a:lnTo>
                <a:lnTo>
                  <a:pt x="4736758" y="511430"/>
                </a:lnTo>
                <a:lnTo>
                  <a:pt x="4725098" y="528748"/>
                </a:lnTo>
                <a:lnTo>
                  <a:pt x="4707818" y="540422"/>
                </a:lnTo>
                <a:lnTo>
                  <a:pt x="4686681" y="544702"/>
                </a:lnTo>
                <a:lnTo>
                  <a:pt x="54356" y="544702"/>
                </a:lnTo>
                <a:lnTo>
                  <a:pt x="33218" y="540422"/>
                </a:lnTo>
                <a:lnTo>
                  <a:pt x="15938" y="528748"/>
                </a:lnTo>
                <a:lnTo>
                  <a:pt x="4278" y="511430"/>
                </a:lnTo>
                <a:lnTo>
                  <a:pt x="0" y="490219"/>
                </a:lnTo>
                <a:lnTo>
                  <a:pt x="0" y="54482"/>
                </a:lnTo>
                <a:close/>
              </a:path>
            </a:pathLst>
          </a:custGeom>
          <a:ln w="9524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377112" y="1090941"/>
            <a:ext cx="2620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</a:t>
            </a:r>
            <a:r>
              <a:rPr sz="1800" b="1" spc="-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800" b="1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136" y="2745741"/>
            <a:ext cx="1968189" cy="2112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246" y="2794666"/>
            <a:ext cx="1928079" cy="2008505"/>
          </a:xfrm>
          <a:custGeom>
            <a:avLst/>
            <a:gdLst/>
            <a:ahLst/>
            <a:cxnLst/>
            <a:rect l="l" t="t" r="r" b="b"/>
            <a:pathLst>
              <a:path w="2052320" h="2008504">
                <a:moveTo>
                  <a:pt x="1851278" y="0"/>
                </a:moveTo>
                <a:lnTo>
                  <a:pt x="200787" y="0"/>
                </a:lnTo>
                <a:lnTo>
                  <a:pt x="154754" y="5304"/>
                </a:lnTo>
                <a:lnTo>
                  <a:pt x="112494" y="20411"/>
                </a:lnTo>
                <a:lnTo>
                  <a:pt x="75213" y="44117"/>
                </a:lnTo>
                <a:lnTo>
                  <a:pt x="44117" y="75213"/>
                </a:lnTo>
                <a:lnTo>
                  <a:pt x="20411" y="112494"/>
                </a:lnTo>
                <a:lnTo>
                  <a:pt x="5304" y="154754"/>
                </a:lnTo>
                <a:lnTo>
                  <a:pt x="0" y="200787"/>
                </a:lnTo>
                <a:lnTo>
                  <a:pt x="0" y="1807337"/>
                </a:lnTo>
                <a:lnTo>
                  <a:pt x="5304" y="1853369"/>
                </a:lnTo>
                <a:lnTo>
                  <a:pt x="20411" y="1895629"/>
                </a:lnTo>
                <a:lnTo>
                  <a:pt x="44117" y="1932910"/>
                </a:lnTo>
                <a:lnTo>
                  <a:pt x="75213" y="1964006"/>
                </a:lnTo>
                <a:lnTo>
                  <a:pt x="112494" y="1987712"/>
                </a:lnTo>
                <a:lnTo>
                  <a:pt x="154754" y="2002819"/>
                </a:lnTo>
                <a:lnTo>
                  <a:pt x="200787" y="2008124"/>
                </a:lnTo>
                <a:lnTo>
                  <a:pt x="1851278" y="2008124"/>
                </a:lnTo>
                <a:lnTo>
                  <a:pt x="1897311" y="2002819"/>
                </a:lnTo>
                <a:lnTo>
                  <a:pt x="1939571" y="1987712"/>
                </a:lnTo>
                <a:lnTo>
                  <a:pt x="1976852" y="1964006"/>
                </a:lnTo>
                <a:lnTo>
                  <a:pt x="2007948" y="1932910"/>
                </a:lnTo>
                <a:lnTo>
                  <a:pt x="2031654" y="1895629"/>
                </a:lnTo>
                <a:lnTo>
                  <a:pt x="2046761" y="1853369"/>
                </a:lnTo>
                <a:lnTo>
                  <a:pt x="2052065" y="1807337"/>
                </a:lnTo>
                <a:lnTo>
                  <a:pt x="2052065" y="200787"/>
                </a:lnTo>
                <a:lnTo>
                  <a:pt x="2046761" y="154754"/>
                </a:lnTo>
                <a:lnTo>
                  <a:pt x="2031654" y="112494"/>
                </a:lnTo>
                <a:lnTo>
                  <a:pt x="2007948" y="75213"/>
                </a:lnTo>
                <a:lnTo>
                  <a:pt x="1976852" y="44117"/>
                </a:lnTo>
                <a:lnTo>
                  <a:pt x="1939571" y="20411"/>
                </a:lnTo>
                <a:lnTo>
                  <a:pt x="1897311" y="5304"/>
                </a:lnTo>
                <a:lnTo>
                  <a:pt x="1851278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3225" y="2835056"/>
            <a:ext cx="1802471" cy="2008505"/>
          </a:xfrm>
          <a:custGeom>
            <a:avLst/>
            <a:gdLst/>
            <a:ahLst/>
            <a:cxnLst/>
            <a:rect l="l" t="t" r="r" b="b"/>
            <a:pathLst>
              <a:path w="2052320" h="2008504">
                <a:moveTo>
                  <a:pt x="0" y="200787"/>
                </a:moveTo>
                <a:lnTo>
                  <a:pt x="5304" y="154754"/>
                </a:lnTo>
                <a:lnTo>
                  <a:pt x="20411" y="112494"/>
                </a:lnTo>
                <a:lnTo>
                  <a:pt x="44117" y="75213"/>
                </a:lnTo>
                <a:lnTo>
                  <a:pt x="75213" y="44117"/>
                </a:lnTo>
                <a:lnTo>
                  <a:pt x="112494" y="20411"/>
                </a:lnTo>
                <a:lnTo>
                  <a:pt x="154754" y="5304"/>
                </a:lnTo>
                <a:lnTo>
                  <a:pt x="200787" y="0"/>
                </a:lnTo>
                <a:lnTo>
                  <a:pt x="1851278" y="0"/>
                </a:lnTo>
                <a:lnTo>
                  <a:pt x="1897311" y="5304"/>
                </a:lnTo>
                <a:lnTo>
                  <a:pt x="1939571" y="20411"/>
                </a:lnTo>
                <a:lnTo>
                  <a:pt x="1976852" y="44117"/>
                </a:lnTo>
                <a:lnTo>
                  <a:pt x="2007948" y="75213"/>
                </a:lnTo>
                <a:lnTo>
                  <a:pt x="2031654" y="112494"/>
                </a:lnTo>
                <a:lnTo>
                  <a:pt x="2046761" y="154754"/>
                </a:lnTo>
                <a:lnTo>
                  <a:pt x="2052065" y="200787"/>
                </a:lnTo>
                <a:lnTo>
                  <a:pt x="2052065" y="1807337"/>
                </a:lnTo>
                <a:lnTo>
                  <a:pt x="2046761" y="1853369"/>
                </a:lnTo>
                <a:lnTo>
                  <a:pt x="2031654" y="1895629"/>
                </a:lnTo>
                <a:lnTo>
                  <a:pt x="2007948" y="1932910"/>
                </a:lnTo>
                <a:lnTo>
                  <a:pt x="1976852" y="1964006"/>
                </a:lnTo>
                <a:lnTo>
                  <a:pt x="1939571" y="1987712"/>
                </a:lnTo>
                <a:lnTo>
                  <a:pt x="1897311" y="2002819"/>
                </a:lnTo>
                <a:lnTo>
                  <a:pt x="1851278" y="2008124"/>
                </a:lnTo>
                <a:lnTo>
                  <a:pt x="200787" y="2008124"/>
                </a:lnTo>
                <a:lnTo>
                  <a:pt x="154754" y="2002819"/>
                </a:lnTo>
                <a:lnTo>
                  <a:pt x="112494" y="1987712"/>
                </a:lnTo>
                <a:lnTo>
                  <a:pt x="75213" y="1964006"/>
                </a:lnTo>
                <a:lnTo>
                  <a:pt x="44117" y="1932910"/>
                </a:lnTo>
                <a:lnTo>
                  <a:pt x="20411" y="1895629"/>
                </a:lnTo>
                <a:lnTo>
                  <a:pt x="5304" y="1853369"/>
                </a:lnTo>
                <a:lnTo>
                  <a:pt x="0" y="1807337"/>
                </a:lnTo>
                <a:lnTo>
                  <a:pt x="0" y="200787"/>
                </a:lnTo>
                <a:close/>
              </a:path>
            </a:pathLst>
          </a:custGeom>
          <a:ln w="952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32221" y="3173693"/>
            <a:ext cx="1690370" cy="1064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6395">
              <a:lnSpc>
                <a:spcPts val="2065"/>
              </a:lnSpc>
              <a:spcBef>
                <a:spcPts val="100"/>
              </a:spcBef>
            </a:pPr>
            <a:r>
              <a:rPr sz="1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ts val="1980"/>
              </a:lnSpc>
              <a:spcBef>
                <a:spcPts val="120"/>
              </a:spcBef>
            </a:pP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атериально-технического оснащения </a:t>
            </a:r>
            <a:r>
              <a:rPr lang="ru-RU" sz="1800" spc="-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АОП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578227" y="2812084"/>
            <a:ext cx="1714872" cy="2057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669642" y="2922136"/>
            <a:ext cx="1808478" cy="1955164"/>
          </a:xfrm>
          <a:custGeom>
            <a:avLst/>
            <a:gdLst/>
            <a:ahLst/>
            <a:cxnLst/>
            <a:rect l="l" t="t" r="r" b="b"/>
            <a:pathLst>
              <a:path w="2052320" h="1955164">
                <a:moveTo>
                  <a:pt x="1856613" y="0"/>
                </a:moveTo>
                <a:lnTo>
                  <a:pt x="195452" y="0"/>
                </a:lnTo>
                <a:lnTo>
                  <a:pt x="150636" y="5161"/>
                </a:lnTo>
                <a:lnTo>
                  <a:pt x="109495" y="19865"/>
                </a:lnTo>
                <a:lnTo>
                  <a:pt x="73205" y="42937"/>
                </a:lnTo>
                <a:lnTo>
                  <a:pt x="42937" y="73205"/>
                </a:lnTo>
                <a:lnTo>
                  <a:pt x="19865" y="109495"/>
                </a:lnTo>
                <a:lnTo>
                  <a:pt x="5161" y="150636"/>
                </a:lnTo>
                <a:lnTo>
                  <a:pt x="0" y="195453"/>
                </a:lnTo>
                <a:lnTo>
                  <a:pt x="0" y="1759458"/>
                </a:lnTo>
                <a:lnTo>
                  <a:pt x="5161" y="1804274"/>
                </a:lnTo>
                <a:lnTo>
                  <a:pt x="19865" y="1845415"/>
                </a:lnTo>
                <a:lnTo>
                  <a:pt x="42937" y="1881705"/>
                </a:lnTo>
                <a:lnTo>
                  <a:pt x="73205" y="1911973"/>
                </a:lnTo>
                <a:lnTo>
                  <a:pt x="109495" y="1935045"/>
                </a:lnTo>
                <a:lnTo>
                  <a:pt x="150636" y="1949749"/>
                </a:lnTo>
                <a:lnTo>
                  <a:pt x="195452" y="1954911"/>
                </a:lnTo>
                <a:lnTo>
                  <a:pt x="1856613" y="1954911"/>
                </a:lnTo>
                <a:lnTo>
                  <a:pt x="1901429" y="1949749"/>
                </a:lnTo>
                <a:lnTo>
                  <a:pt x="1942570" y="1935045"/>
                </a:lnTo>
                <a:lnTo>
                  <a:pt x="1978860" y="1911973"/>
                </a:lnTo>
                <a:lnTo>
                  <a:pt x="2009128" y="1881705"/>
                </a:lnTo>
                <a:lnTo>
                  <a:pt x="2032200" y="1845415"/>
                </a:lnTo>
                <a:lnTo>
                  <a:pt x="2046904" y="1804274"/>
                </a:lnTo>
                <a:lnTo>
                  <a:pt x="2052065" y="1759458"/>
                </a:lnTo>
                <a:lnTo>
                  <a:pt x="2052065" y="195453"/>
                </a:lnTo>
                <a:lnTo>
                  <a:pt x="2046904" y="150636"/>
                </a:lnTo>
                <a:lnTo>
                  <a:pt x="2032200" y="109495"/>
                </a:lnTo>
                <a:lnTo>
                  <a:pt x="2009128" y="73205"/>
                </a:lnTo>
                <a:lnTo>
                  <a:pt x="1978860" y="42937"/>
                </a:lnTo>
                <a:lnTo>
                  <a:pt x="1942570" y="19865"/>
                </a:lnTo>
                <a:lnTo>
                  <a:pt x="1901429" y="5161"/>
                </a:lnTo>
                <a:lnTo>
                  <a:pt x="1856613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769755" y="2898689"/>
            <a:ext cx="1469319" cy="1955164"/>
          </a:xfrm>
          <a:custGeom>
            <a:avLst/>
            <a:gdLst/>
            <a:ahLst/>
            <a:cxnLst/>
            <a:rect l="l" t="t" r="r" b="b"/>
            <a:pathLst>
              <a:path w="2052320" h="1955164">
                <a:moveTo>
                  <a:pt x="0" y="195453"/>
                </a:moveTo>
                <a:lnTo>
                  <a:pt x="5161" y="150636"/>
                </a:lnTo>
                <a:lnTo>
                  <a:pt x="19865" y="109495"/>
                </a:lnTo>
                <a:lnTo>
                  <a:pt x="42937" y="73205"/>
                </a:lnTo>
                <a:lnTo>
                  <a:pt x="73205" y="42937"/>
                </a:lnTo>
                <a:lnTo>
                  <a:pt x="109495" y="19865"/>
                </a:lnTo>
                <a:lnTo>
                  <a:pt x="150636" y="5161"/>
                </a:lnTo>
                <a:lnTo>
                  <a:pt x="195452" y="0"/>
                </a:lnTo>
                <a:lnTo>
                  <a:pt x="1856613" y="0"/>
                </a:lnTo>
                <a:lnTo>
                  <a:pt x="1901429" y="5161"/>
                </a:lnTo>
                <a:lnTo>
                  <a:pt x="1942570" y="19865"/>
                </a:lnTo>
                <a:lnTo>
                  <a:pt x="1978860" y="42937"/>
                </a:lnTo>
                <a:lnTo>
                  <a:pt x="2009128" y="73205"/>
                </a:lnTo>
                <a:lnTo>
                  <a:pt x="2032200" y="109495"/>
                </a:lnTo>
                <a:lnTo>
                  <a:pt x="2046904" y="150636"/>
                </a:lnTo>
                <a:lnTo>
                  <a:pt x="2052065" y="195453"/>
                </a:lnTo>
                <a:lnTo>
                  <a:pt x="2052065" y="1759458"/>
                </a:lnTo>
                <a:lnTo>
                  <a:pt x="2046904" y="1804274"/>
                </a:lnTo>
                <a:lnTo>
                  <a:pt x="2032200" y="1845415"/>
                </a:lnTo>
                <a:lnTo>
                  <a:pt x="2009128" y="1881705"/>
                </a:lnTo>
                <a:lnTo>
                  <a:pt x="1978860" y="1911973"/>
                </a:lnTo>
                <a:lnTo>
                  <a:pt x="1942570" y="1935045"/>
                </a:lnTo>
                <a:lnTo>
                  <a:pt x="1901429" y="1949749"/>
                </a:lnTo>
                <a:lnTo>
                  <a:pt x="1856613" y="1954911"/>
                </a:lnTo>
                <a:lnTo>
                  <a:pt x="195452" y="1954911"/>
                </a:lnTo>
                <a:lnTo>
                  <a:pt x="150636" y="1949749"/>
                </a:lnTo>
                <a:lnTo>
                  <a:pt x="109495" y="1935045"/>
                </a:lnTo>
                <a:lnTo>
                  <a:pt x="73205" y="1911973"/>
                </a:lnTo>
                <a:lnTo>
                  <a:pt x="42937" y="1881705"/>
                </a:lnTo>
                <a:lnTo>
                  <a:pt x="19865" y="1845415"/>
                </a:lnTo>
                <a:lnTo>
                  <a:pt x="5161" y="1804274"/>
                </a:lnTo>
                <a:lnTo>
                  <a:pt x="0" y="1759458"/>
                </a:lnTo>
                <a:lnTo>
                  <a:pt x="0" y="195453"/>
                </a:lnTo>
                <a:close/>
              </a:path>
            </a:pathLst>
          </a:custGeom>
          <a:ln w="952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815186" y="3304887"/>
            <a:ext cx="1493520" cy="802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6559">
              <a:lnSpc>
                <a:spcPts val="2065"/>
              </a:lnSpc>
              <a:spcBef>
                <a:spcPts val="100"/>
              </a:spcBef>
            </a:pPr>
            <a:r>
              <a:rPr sz="1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indent="-1270" algn="ctr">
              <a:lnSpc>
                <a:spcPts val="1980"/>
              </a:lnSpc>
              <a:spcBef>
                <a:spcPts val="120"/>
              </a:spcBef>
            </a:pPr>
            <a:r>
              <a:rPr sz="1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пребывания  </a:t>
            </a:r>
            <a:r>
              <a:rPr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</a:t>
            </a:r>
            <a:r>
              <a:rPr sz="1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итан</a:t>
            </a:r>
            <a:r>
              <a:rPr sz="18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</a:t>
            </a:r>
            <a:r>
              <a:rPr sz="1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z="18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890504" y="2812084"/>
            <a:ext cx="1480882" cy="2057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945795" y="2861726"/>
            <a:ext cx="1600615" cy="1955164"/>
          </a:xfrm>
          <a:custGeom>
            <a:avLst/>
            <a:gdLst/>
            <a:ahLst/>
            <a:cxnLst/>
            <a:rect l="l" t="t" r="r" b="b"/>
            <a:pathLst>
              <a:path w="2052320" h="1955164">
                <a:moveTo>
                  <a:pt x="1856612" y="0"/>
                </a:moveTo>
                <a:lnTo>
                  <a:pt x="195452" y="0"/>
                </a:lnTo>
                <a:lnTo>
                  <a:pt x="150636" y="5161"/>
                </a:lnTo>
                <a:lnTo>
                  <a:pt x="109495" y="19865"/>
                </a:lnTo>
                <a:lnTo>
                  <a:pt x="73205" y="42937"/>
                </a:lnTo>
                <a:lnTo>
                  <a:pt x="42937" y="73205"/>
                </a:lnTo>
                <a:lnTo>
                  <a:pt x="19865" y="109495"/>
                </a:lnTo>
                <a:lnTo>
                  <a:pt x="5161" y="150636"/>
                </a:lnTo>
                <a:lnTo>
                  <a:pt x="0" y="195453"/>
                </a:lnTo>
                <a:lnTo>
                  <a:pt x="0" y="1759458"/>
                </a:lnTo>
                <a:lnTo>
                  <a:pt x="5161" y="1804274"/>
                </a:lnTo>
                <a:lnTo>
                  <a:pt x="19865" y="1845415"/>
                </a:lnTo>
                <a:lnTo>
                  <a:pt x="42937" y="1881705"/>
                </a:lnTo>
                <a:lnTo>
                  <a:pt x="73205" y="1911973"/>
                </a:lnTo>
                <a:lnTo>
                  <a:pt x="109495" y="1935045"/>
                </a:lnTo>
                <a:lnTo>
                  <a:pt x="150636" y="1949749"/>
                </a:lnTo>
                <a:lnTo>
                  <a:pt x="195452" y="1954911"/>
                </a:lnTo>
                <a:lnTo>
                  <a:pt x="1856612" y="1954911"/>
                </a:lnTo>
                <a:lnTo>
                  <a:pt x="1901436" y="1949749"/>
                </a:lnTo>
                <a:lnTo>
                  <a:pt x="1942595" y="1935045"/>
                </a:lnTo>
                <a:lnTo>
                  <a:pt x="1978910" y="1911973"/>
                </a:lnTo>
                <a:lnTo>
                  <a:pt x="2009205" y="1881705"/>
                </a:lnTo>
                <a:lnTo>
                  <a:pt x="2032302" y="1845415"/>
                </a:lnTo>
                <a:lnTo>
                  <a:pt x="2047024" y="1804274"/>
                </a:lnTo>
                <a:lnTo>
                  <a:pt x="2052192" y="1759458"/>
                </a:lnTo>
                <a:lnTo>
                  <a:pt x="2052192" y="195453"/>
                </a:lnTo>
                <a:lnTo>
                  <a:pt x="2047024" y="150636"/>
                </a:lnTo>
                <a:lnTo>
                  <a:pt x="2032302" y="109495"/>
                </a:lnTo>
                <a:lnTo>
                  <a:pt x="2009205" y="73205"/>
                </a:lnTo>
                <a:lnTo>
                  <a:pt x="1978910" y="42937"/>
                </a:lnTo>
                <a:lnTo>
                  <a:pt x="1942595" y="19865"/>
                </a:lnTo>
                <a:lnTo>
                  <a:pt x="1901436" y="5161"/>
                </a:lnTo>
                <a:lnTo>
                  <a:pt x="1856612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807415" y="2882238"/>
            <a:ext cx="1631830" cy="1955164"/>
          </a:xfrm>
          <a:custGeom>
            <a:avLst/>
            <a:gdLst/>
            <a:ahLst/>
            <a:cxnLst/>
            <a:rect l="l" t="t" r="r" b="b"/>
            <a:pathLst>
              <a:path w="2052320" h="1955164">
                <a:moveTo>
                  <a:pt x="0" y="195453"/>
                </a:moveTo>
                <a:lnTo>
                  <a:pt x="5161" y="150636"/>
                </a:lnTo>
                <a:lnTo>
                  <a:pt x="19865" y="109495"/>
                </a:lnTo>
                <a:lnTo>
                  <a:pt x="42937" y="73205"/>
                </a:lnTo>
                <a:lnTo>
                  <a:pt x="73205" y="42937"/>
                </a:lnTo>
                <a:lnTo>
                  <a:pt x="109495" y="19865"/>
                </a:lnTo>
                <a:lnTo>
                  <a:pt x="150636" y="5161"/>
                </a:lnTo>
                <a:lnTo>
                  <a:pt x="195452" y="0"/>
                </a:lnTo>
                <a:lnTo>
                  <a:pt x="1856612" y="0"/>
                </a:lnTo>
                <a:lnTo>
                  <a:pt x="1901436" y="5161"/>
                </a:lnTo>
                <a:lnTo>
                  <a:pt x="1942595" y="19865"/>
                </a:lnTo>
                <a:lnTo>
                  <a:pt x="1978910" y="42937"/>
                </a:lnTo>
                <a:lnTo>
                  <a:pt x="2009205" y="73205"/>
                </a:lnTo>
                <a:lnTo>
                  <a:pt x="2032302" y="109495"/>
                </a:lnTo>
                <a:lnTo>
                  <a:pt x="2047024" y="150636"/>
                </a:lnTo>
                <a:lnTo>
                  <a:pt x="2052192" y="195453"/>
                </a:lnTo>
                <a:lnTo>
                  <a:pt x="2052192" y="1759458"/>
                </a:lnTo>
                <a:lnTo>
                  <a:pt x="2047024" y="1804274"/>
                </a:lnTo>
                <a:lnTo>
                  <a:pt x="2032302" y="1845415"/>
                </a:lnTo>
                <a:lnTo>
                  <a:pt x="2009205" y="1881705"/>
                </a:lnTo>
                <a:lnTo>
                  <a:pt x="1978910" y="1911973"/>
                </a:lnTo>
                <a:lnTo>
                  <a:pt x="1942595" y="1935045"/>
                </a:lnTo>
                <a:lnTo>
                  <a:pt x="1901436" y="1949749"/>
                </a:lnTo>
                <a:lnTo>
                  <a:pt x="1856612" y="1954911"/>
                </a:lnTo>
                <a:lnTo>
                  <a:pt x="195452" y="1954911"/>
                </a:lnTo>
                <a:lnTo>
                  <a:pt x="150636" y="1949749"/>
                </a:lnTo>
                <a:lnTo>
                  <a:pt x="109495" y="1935045"/>
                </a:lnTo>
                <a:lnTo>
                  <a:pt x="73205" y="1911973"/>
                </a:lnTo>
                <a:lnTo>
                  <a:pt x="42937" y="1881705"/>
                </a:lnTo>
                <a:lnTo>
                  <a:pt x="19865" y="1845415"/>
                </a:lnTo>
                <a:lnTo>
                  <a:pt x="5161" y="1804274"/>
                </a:lnTo>
                <a:lnTo>
                  <a:pt x="0" y="1759458"/>
                </a:lnTo>
                <a:lnTo>
                  <a:pt x="0" y="195453"/>
                </a:lnTo>
                <a:close/>
              </a:path>
            </a:pathLst>
          </a:custGeom>
          <a:ln w="952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715355" y="3093877"/>
            <a:ext cx="1872868" cy="1564787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indent="-1270" algn="ctr">
              <a:lnSpc>
                <a:spcPct val="91500"/>
              </a:lnSpc>
              <a:spcBef>
                <a:spcPts val="280"/>
              </a:spcBef>
            </a:pPr>
            <a:r>
              <a:rPr sz="1800" spc="-7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</a:t>
            </a:r>
            <a:r>
              <a:rPr sz="1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1800" spc="-6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ганизации</a:t>
            </a:r>
            <a:r>
              <a:rPr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развивающей предметно-пространственной среды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132501" y="203492"/>
            <a:ext cx="51657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207" y="117978"/>
            <a:ext cx="1779343" cy="1165938"/>
          </a:xfrm>
          <a:prstGeom prst="rect">
            <a:avLst/>
          </a:prstGeom>
        </p:spPr>
      </p:pic>
      <p:sp>
        <p:nvSpPr>
          <p:cNvPr id="37" name="object 35"/>
          <p:cNvSpPr/>
          <p:nvPr/>
        </p:nvSpPr>
        <p:spPr>
          <a:xfrm>
            <a:off x="6977632" y="2757616"/>
            <a:ext cx="1631830" cy="1955164"/>
          </a:xfrm>
          <a:custGeom>
            <a:avLst/>
            <a:gdLst/>
            <a:ahLst/>
            <a:cxnLst/>
            <a:rect l="l" t="t" r="r" b="b"/>
            <a:pathLst>
              <a:path w="2052320" h="1955164">
                <a:moveTo>
                  <a:pt x="0" y="195453"/>
                </a:moveTo>
                <a:lnTo>
                  <a:pt x="5161" y="150636"/>
                </a:lnTo>
                <a:lnTo>
                  <a:pt x="19865" y="109495"/>
                </a:lnTo>
                <a:lnTo>
                  <a:pt x="42937" y="73205"/>
                </a:lnTo>
                <a:lnTo>
                  <a:pt x="73205" y="42937"/>
                </a:lnTo>
                <a:lnTo>
                  <a:pt x="109495" y="19865"/>
                </a:lnTo>
                <a:lnTo>
                  <a:pt x="150636" y="5161"/>
                </a:lnTo>
                <a:lnTo>
                  <a:pt x="195452" y="0"/>
                </a:lnTo>
                <a:lnTo>
                  <a:pt x="1856612" y="0"/>
                </a:lnTo>
                <a:lnTo>
                  <a:pt x="1901436" y="5161"/>
                </a:lnTo>
                <a:lnTo>
                  <a:pt x="1942595" y="19865"/>
                </a:lnTo>
                <a:lnTo>
                  <a:pt x="1978910" y="42937"/>
                </a:lnTo>
                <a:lnTo>
                  <a:pt x="2009205" y="73205"/>
                </a:lnTo>
                <a:lnTo>
                  <a:pt x="2032302" y="109495"/>
                </a:lnTo>
                <a:lnTo>
                  <a:pt x="2047024" y="150636"/>
                </a:lnTo>
                <a:lnTo>
                  <a:pt x="2052192" y="195453"/>
                </a:lnTo>
                <a:lnTo>
                  <a:pt x="2052192" y="1759458"/>
                </a:lnTo>
                <a:lnTo>
                  <a:pt x="2047024" y="1804274"/>
                </a:lnTo>
                <a:lnTo>
                  <a:pt x="2032302" y="1845415"/>
                </a:lnTo>
                <a:lnTo>
                  <a:pt x="2009205" y="1881705"/>
                </a:lnTo>
                <a:lnTo>
                  <a:pt x="1978910" y="1911973"/>
                </a:lnTo>
                <a:lnTo>
                  <a:pt x="1942595" y="1935045"/>
                </a:lnTo>
                <a:lnTo>
                  <a:pt x="1901436" y="1949749"/>
                </a:lnTo>
                <a:lnTo>
                  <a:pt x="1856612" y="1954911"/>
                </a:lnTo>
                <a:lnTo>
                  <a:pt x="195452" y="1954911"/>
                </a:lnTo>
                <a:lnTo>
                  <a:pt x="150636" y="1949749"/>
                </a:lnTo>
                <a:lnTo>
                  <a:pt x="109495" y="1935045"/>
                </a:lnTo>
                <a:lnTo>
                  <a:pt x="73205" y="1911973"/>
                </a:lnTo>
                <a:lnTo>
                  <a:pt x="42937" y="1881705"/>
                </a:lnTo>
                <a:lnTo>
                  <a:pt x="19865" y="1845415"/>
                </a:lnTo>
                <a:lnTo>
                  <a:pt x="5161" y="1804274"/>
                </a:lnTo>
                <a:lnTo>
                  <a:pt x="0" y="1759458"/>
                </a:lnTo>
                <a:lnTo>
                  <a:pt x="0" y="195453"/>
                </a:lnTo>
                <a:close/>
              </a:path>
            </a:pathLst>
          </a:custGeom>
          <a:ln w="952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29"/>
          <p:cNvSpPr/>
          <p:nvPr/>
        </p:nvSpPr>
        <p:spPr>
          <a:xfrm>
            <a:off x="6768540" y="2706498"/>
            <a:ext cx="1747867" cy="24506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0"/>
          <p:cNvSpPr/>
          <p:nvPr/>
        </p:nvSpPr>
        <p:spPr>
          <a:xfrm>
            <a:off x="6852799" y="2778405"/>
            <a:ext cx="1579348" cy="2197949"/>
          </a:xfrm>
          <a:custGeom>
            <a:avLst/>
            <a:gdLst/>
            <a:ahLst/>
            <a:cxnLst/>
            <a:rect l="l" t="t" r="r" b="b"/>
            <a:pathLst>
              <a:path w="2052320" h="1955164">
                <a:moveTo>
                  <a:pt x="1856613" y="0"/>
                </a:moveTo>
                <a:lnTo>
                  <a:pt x="195452" y="0"/>
                </a:lnTo>
                <a:lnTo>
                  <a:pt x="150636" y="5161"/>
                </a:lnTo>
                <a:lnTo>
                  <a:pt x="109495" y="19865"/>
                </a:lnTo>
                <a:lnTo>
                  <a:pt x="73205" y="42937"/>
                </a:lnTo>
                <a:lnTo>
                  <a:pt x="42937" y="73205"/>
                </a:lnTo>
                <a:lnTo>
                  <a:pt x="19865" y="109495"/>
                </a:lnTo>
                <a:lnTo>
                  <a:pt x="5161" y="150636"/>
                </a:lnTo>
                <a:lnTo>
                  <a:pt x="0" y="195453"/>
                </a:lnTo>
                <a:lnTo>
                  <a:pt x="0" y="1759458"/>
                </a:lnTo>
                <a:lnTo>
                  <a:pt x="5161" y="1804274"/>
                </a:lnTo>
                <a:lnTo>
                  <a:pt x="19865" y="1845415"/>
                </a:lnTo>
                <a:lnTo>
                  <a:pt x="42937" y="1881705"/>
                </a:lnTo>
                <a:lnTo>
                  <a:pt x="73205" y="1911973"/>
                </a:lnTo>
                <a:lnTo>
                  <a:pt x="109495" y="1935045"/>
                </a:lnTo>
                <a:lnTo>
                  <a:pt x="150636" y="1949749"/>
                </a:lnTo>
                <a:lnTo>
                  <a:pt x="195452" y="1954911"/>
                </a:lnTo>
                <a:lnTo>
                  <a:pt x="1856613" y="1954911"/>
                </a:lnTo>
                <a:lnTo>
                  <a:pt x="1901429" y="1949749"/>
                </a:lnTo>
                <a:lnTo>
                  <a:pt x="1942570" y="1935045"/>
                </a:lnTo>
                <a:lnTo>
                  <a:pt x="1978860" y="1911973"/>
                </a:lnTo>
                <a:lnTo>
                  <a:pt x="2009128" y="1881705"/>
                </a:lnTo>
                <a:lnTo>
                  <a:pt x="2032200" y="1845415"/>
                </a:lnTo>
                <a:lnTo>
                  <a:pt x="2046904" y="1804274"/>
                </a:lnTo>
                <a:lnTo>
                  <a:pt x="2052065" y="1759458"/>
                </a:lnTo>
                <a:lnTo>
                  <a:pt x="2052065" y="195453"/>
                </a:lnTo>
                <a:lnTo>
                  <a:pt x="2046904" y="150636"/>
                </a:lnTo>
                <a:lnTo>
                  <a:pt x="2032200" y="109495"/>
                </a:lnTo>
                <a:lnTo>
                  <a:pt x="2009128" y="73205"/>
                </a:lnTo>
                <a:lnTo>
                  <a:pt x="1978860" y="42937"/>
                </a:lnTo>
                <a:lnTo>
                  <a:pt x="1942570" y="19865"/>
                </a:lnTo>
                <a:lnTo>
                  <a:pt x="1901429" y="5161"/>
                </a:lnTo>
                <a:lnTo>
                  <a:pt x="1856613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Обеспеченность методическими материалами и дополнительными средствами коррекционного обучения и воспитания детей с ТНР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bject 19"/>
          <p:cNvSpPr/>
          <p:nvPr/>
        </p:nvSpPr>
        <p:spPr>
          <a:xfrm>
            <a:off x="5539773" y="1645483"/>
            <a:ext cx="12065" cy="1130935"/>
          </a:xfrm>
          <a:custGeom>
            <a:avLst/>
            <a:gdLst/>
            <a:ahLst/>
            <a:cxnLst/>
            <a:rect l="l" t="t" r="r" b="b"/>
            <a:pathLst>
              <a:path w="12064" h="1130935">
                <a:moveTo>
                  <a:pt x="12064" y="0"/>
                </a:moveTo>
                <a:lnTo>
                  <a:pt x="12064" y="940435"/>
                </a:lnTo>
                <a:lnTo>
                  <a:pt x="0" y="940435"/>
                </a:lnTo>
                <a:lnTo>
                  <a:pt x="0" y="1130553"/>
                </a:lnTo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19"/>
          <p:cNvSpPr/>
          <p:nvPr/>
        </p:nvSpPr>
        <p:spPr>
          <a:xfrm>
            <a:off x="3492349" y="1634250"/>
            <a:ext cx="12065" cy="1130935"/>
          </a:xfrm>
          <a:custGeom>
            <a:avLst/>
            <a:gdLst/>
            <a:ahLst/>
            <a:cxnLst/>
            <a:rect l="l" t="t" r="r" b="b"/>
            <a:pathLst>
              <a:path w="12064" h="1130935">
                <a:moveTo>
                  <a:pt x="12064" y="0"/>
                </a:moveTo>
                <a:lnTo>
                  <a:pt x="12064" y="940435"/>
                </a:lnTo>
                <a:lnTo>
                  <a:pt x="0" y="940435"/>
                </a:lnTo>
                <a:lnTo>
                  <a:pt x="0" y="1130553"/>
                </a:lnTo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29"/>
          <p:cNvSpPr/>
          <p:nvPr/>
        </p:nvSpPr>
        <p:spPr>
          <a:xfrm>
            <a:off x="1423234" y="4858479"/>
            <a:ext cx="1714872" cy="2057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30"/>
          <p:cNvSpPr/>
          <p:nvPr/>
        </p:nvSpPr>
        <p:spPr>
          <a:xfrm>
            <a:off x="1534433" y="4902836"/>
            <a:ext cx="1381383" cy="1955164"/>
          </a:xfrm>
          <a:custGeom>
            <a:avLst/>
            <a:gdLst/>
            <a:ahLst/>
            <a:cxnLst/>
            <a:rect l="l" t="t" r="r" b="b"/>
            <a:pathLst>
              <a:path w="2052320" h="1955164">
                <a:moveTo>
                  <a:pt x="1856613" y="0"/>
                </a:moveTo>
                <a:lnTo>
                  <a:pt x="195452" y="0"/>
                </a:lnTo>
                <a:lnTo>
                  <a:pt x="150636" y="5161"/>
                </a:lnTo>
                <a:lnTo>
                  <a:pt x="109495" y="19865"/>
                </a:lnTo>
                <a:lnTo>
                  <a:pt x="73205" y="42937"/>
                </a:lnTo>
                <a:lnTo>
                  <a:pt x="42937" y="73205"/>
                </a:lnTo>
                <a:lnTo>
                  <a:pt x="19865" y="109495"/>
                </a:lnTo>
                <a:lnTo>
                  <a:pt x="5161" y="150636"/>
                </a:lnTo>
                <a:lnTo>
                  <a:pt x="0" y="195453"/>
                </a:lnTo>
                <a:lnTo>
                  <a:pt x="0" y="1759458"/>
                </a:lnTo>
                <a:lnTo>
                  <a:pt x="5161" y="1804274"/>
                </a:lnTo>
                <a:lnTo>
                  <a:pt x="19865" y="1845415"/>
                </a:lnTo>
                <a:lnTo>
                  <a:pt x="42937" y="1881705"/>
                </a:lnTo>
                <a:lnTo>
                  <a:pt x="73205" y="1911973"/>
                </a:lnTo>
                <a:lnTo>
                  <a:pt x="109495" y="1935045"/>
                </a:lnTo>
                <a:lnTo>
                  <a:pt x="150636" y="1949749"/>
                </a:lnTo>
                <a:lnTo>
                  <a:pt x="195452" y="1954911"/>
                </a:lnTo>
                <a:lnTo>
                  <a:pt x="1856613" y="1954911"/>
                </a:lnTo>
                <a:lnTo>
                  <a:pt x="1901429" y="1949749"/>
                </a:lnTo>
                <a:lnTo>
                  <a:pt x="1942570" y="1935045"/>
                </a:lnTo>
                <a:lnTo>
                  <a:pt x="1978860" y="1911973"/>
                </a:lnTo>
                <a:lnTo>
                  <a:pt x="2009128" y="1881705"/>
                </a:lnTo>
                <a:lnTo>
                  <a:pt x="2032200" y="1845415"/>
                </a:lnTo>
                <a:lnTo>
                  <a:pt x="2046904" y="1804274"/>
                </a:lnTo>
                <a:lnTo>
                  <a:pt x="2052065" y="1759458"/>
                </a:lnTo>
                <a:lnTo>
                  <a:pt x="2052065" y="195453"/>
                </a:lnTo>
                <a:lnTo>
                  <a:pt x="2046904" y="150636"/>
                </a:lnTo>
                <a:lnTo>
                  <a:pt x="2032200" y="109495"/>
                </a:lnTo>
                <a:lnTo>
                  <a:pt x="2009128" y="73205"/>
                </a:lnTo>
                <a:lnTo>
                  <a:pt x="1978860" y="42937"/>
                </a:lnTo>
                <a:lnTo>
                  <a:pt x="1942570" y="19865"/>
                </a:lnTo>
                <a:lnTo>
                  <a:pt x="1901429" y="5161"/>
                </a:lnTo>
                <a:lnTo>
                  <a:pt x="1856613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31"/>
          <p:cNvSpPr/>
          <p:nvPr/>
        </p:nvSpPr>
        <p:spPr>
          <a:xfrm>
            <a:off x="1582003" y="4924792"/>
            <a:ext cx="1469319" cy="1955164"/>
          </a:xfrm>
          <a:custGeom>
            <a:avLst/>
            <a:gdLst/>
            <a:ahLst/>
            <a:cxnLst/>
            <a:rect l="l" t="t" r="r" b="b"/>
            <a:pathLst>
              <a:path w="2052320" h="1955164">
                <a:moveTo>
                  <a:pt x="0" y="195453"/>
                </a:moveTo>
                <a:lnTo>
                  <a:pt x="5161" y="150636"/>
                </a:lnTo>
                <a:lnTo>
                  <a:pt x="19865" y="109495"/>
                </a:lnTo>
                <a:lnTo>
                  <a:pt x="42937" y="73205"/>
                </a:lnTo>
                <a:lnTo>
                  <a:pt x="73205" y="42937"/>
                </a:lnTo>
                <a:lnTo>
                  <a:pt x="109495" y="19865"/>
                </a:lnTo>
                <a:lnTo>
                  <a:pt x="150636" y="5161"/>
                </a:lnTo>
                <a:lnTo>
                  <a:pt x="195452" y="0"/>
                </a:lnTo>
                <a:lnTo>
                  <a:pt x="1856613" y="0"/>
                </a:lnTo>
                <a:lnTo>
                  <a:pt x="1901429" y="5161"/>
                </a:lnTo>
                <a:lnTo>
                  <a:pt x="1942570" y="19865"/>
                </a:lnTo>
                <a:lnTo>
                  <a:pt x="1978860" y="42937"/>
                </a:lnTo>
                <a:lnTo>
                  <a:pt x="2009128" y="73205"/>
                </a:lnTo>
                <a:lnTo>
                  <a:pt x="2032200" y="109495"/>
                </a:lnTo>
                <a:lnTo>
                  <a:pt x="2046904" y="150636"/>
                </a:lnTo>
                <a:lnTo>
                  <a:pt x="2052065" y="195453"/>
                </a:lnTo>
                <a:lnTo>
                  <a:pt x="2052065" y="1759458"/>
                </a:lnTo>
                <a:lnTo>
                  <a:pt x="2046904" y="1804274"/>
                </a:lnTo>
                <a:lnTo>
                  <a:pt x="2032200" y="1845415"/>
                </a:lnTo>
                <a:lnTo>
                  <a:pt x="2009128" y="1881705"/>
                </a:lnTo>
                <a:lnTo>
                  <a:pt x="1978860" y="1911973"/>
                </a:lnTo>
                <a:lnTo>
                  <a:pt x="1942570" y="1935045"/>
                </a:lnTo>
                <a:lnTo>
                  <a:pt x="1901429" y="1949749"/>
                </a:lnTo>
                <a:lnTo>
                  <a:pt x="1856613" y="1954911"/>
                </a:lnTo>
                <a:lnTo>
                  <a:pt x="195452" y="1954911"/>
                </a:lnTo>
                <a:lnTo>
                  <a:pt x="150636" y="1949749"/>
                </a:lnTo>
                <a:lnTo>
                  <a:pt x="109495" y="1935045"/>
                </a:lnTo>
                <a:lnTo>
                  <a:pt x="73205" y="1911973"/>
                </a:lnTo>
                <a:lnTo>
                  <a:pt x="42937" y="1881705"/>
                </a:lnTo>
                <a:lnTo>
                  <a:pt x="19865" y="1845415"/>
                </a:lnTo>
                <a:lnTo>
                  <a:pt x="5161" y="1804274"/>
                </a:lnTo>
                <a:lnTo>
                  <a:pt x="0" y="1759458"/>
                </a:lnTo>
                <a:lnTo>
                  <a:pt x="0" y="195453"/>
                </a:lnTo>
                <a:close/>
              </a:path>
            </a:pathLst>
          </a:custGeom>
          <a:ln w="952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32"/>
          <p:cNvSpPr txBox="1"/>
          <p:nvPr/>
        </p:nvSpPr>
        <p:spPr>
          <a:xfrm>
            <a:off x="1505337" y="5251262"/>
            <a:ext cx="1493520" cy="1090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6559">
              <a:lnSpc>
                <a:spcPts val="2065"/>
              </a:lnSpc>
              <a:spcBef>
                <a:spcPts val="100"/>
              </a:spcBef>
            </a:pPr>
            <a:r>
              <a:rPr lang="ru-RU" sz="1800"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 условия реализации АОП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object 29"/>
          <p:cNvSpPr/>
          <p:nvPr/>
        </p:nvSpPr>
        <p:spPr>
          <a:xfrm>
            <a:off x="3870257" y="4883148"/>
            <a:ext cx="1714872" cy="2057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30"/>
          <p:cNvSpPr/>
          <p:nvPr/>
        </p:nvSpPr>
        <p:spPr>
          <a:xfrm>
            <a:off x="3998781" y="4889996"/>
            <a:ext cx="1392476" cy="1955164"/>
          </a:xfrm>
          <a:custGeom>
            <a:avLst/>
            <a:gdLst/>
            <a:ahLst/>
            <a:cxnLst/>
            <a:rect l="l" t="t" r="r" b="b"/>
            <a:pathLst>
              <a:path w="2052320" h="1955164">
                <a:moveTo>
                  <a:pt x="1856613" y="0"/>
                </a:moveTo>
                <a:lnTo>
                  <a:pt x="195452" y="0"/>
                </a:lnTo>
                <a:lnTo>
                  <a:pt x="150636" y="5161"/>
                </a:lnTo>
                <a:lnTo>
                  <a:pt x="109495" y="19865"/>
                </a:lnTo>
                <a:lnTo>
                  <a:pt x="73205" y="42937"/>
                </a:lnTo>
                <a:lnTo>
                  <a:pt x="42937" y="73205"/>
                </a:lnTo>
                <a:lnTo>
                  <a:pt x="19865" y="109495"/>
                </a:lnTo>
                <a:lnTo>
                  <a:pt x="5161" y="150636"/>
                </a:lnTo>
                <a:lnTo>
                  <a:pt x="0" y="195453"/>
                </a:lnTo>
                <a:lnTo>
                  <a:pt x="0" y="1759458"/>
                </a:lnTo>
                <a:lnTo>
                  <a:pt x="5161" y="1804274"/>
                </a:lnTo>
                <a:lnTo>
                  <a:pt x="19865" y="1845415"/>
                </a:lnTo>
                <a:lnTo>
                  <a:pt x="42937" y="1881705"/>
                </a:lnTo>
                <a:lnTo>
                  <a:pt x="73205" y="1911973"/>
                </a:lnTo>
                <a:lnTo>
                  <a:pt x="109495" y="1935045"/>
                </a:lnTo>
                <a:lnTo>
                  <a:pt x="150636" y="1949749"/>
                </a:lnTo>
                <a:lnTo>
                  <a:pt x="195452" y="1954911"/>
                </a:lnTo>
                <a:lnTo>
                  <a:pt x="1856613" y="1954911"/>
                </a:lnTo>
                <a:lnTo>
                  <a:pt x="1901429" y="1949749"/>
                </a:lnTo>
                <a:lnTo>
                  <a:pt x="1942570" y="1935045"/>
                </a:lnTo>
                <a:lnTo>
                  <a:pt x="1978860" y="1911973"/>
                </a:lnTo>
                <a:lnTo>
                  <a:pt x="2009128" y="1881705"/>
                </a:lnTo>
                <a:lnTo>
                  <a:pt x="2032200" y="1845415"/>
                </a:lnTo>
                <a:lnTo>
                  <a:pt x="2046904" y="1804274"/>
                </a:lnTo>
                <a:lnTo>
                  <a:pt x="2052065" y="1759458"/>
                </a:lnTo>
                <a:lnTo>
                  <a:pt x="2052065" y="195453"/>
                </a:lnTo>
                <a:lnTo>
                  <a:pt x="2046904" y="150636"/>
                </a:lnTo>
                <a:lnTo>
                  <a:pt x="2032200" y="109495"/>
                </a:lnTo>
                <a:lnTo>
                  <a:pt x="2009128" y="73205"/>
                </a:lnTo>
                <a:lnTo>
                  <a:pt x="1978860" y="42937"/>
                </a:lnTo>
                <a:lnTo>
                  <a:pt x="1942570" y="19865"/>
                </a:lnTo>
                <a:lnTo>
                  <a:pt x="1901429" y="5161"/>
                </a:lnTo>
                <a:lnTo>
                  <a:pt x="1856613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31"/>
          <p:cNvSpPr/>
          <p:nvPr/>
        </p:nvSpPr>
        <p:spPr>
          <a:xfrm>
            <a:off x="4018874" y="4923046"/>
            <a:ext cx="1469319" cy="1955164"/>
          </a:xfrm>
          <a:custGeom>
            <a:avLst/>
            <a:gdLst/>
            <a:ahLst/>
            <a:cxnLst/>
            <a:rect l="l" t="t" r="r" b="b"/>
            <a:pathLst>
              <a:path w="2052320" h="1955164">
                <a:moveTo>
                  <a:pt x="0" y="195453"/>
                </a:moveTo>
                <a:lnTo>
                  <a:pt x="5161" y="150636"/>
                </a:lnTo>
                <a:lnTo>
                  <a:pt x="19865" y="109495"/>
                </a:lnTo>
                <a:lnTo>
                  <a:pt x="42937" y="73205"/>
                </a:lnTo>
                <a:lnTo>
                  <a:pt x="73205" y="42937"/>
                </a:lnTo>
                <a:lnTo>
                  <a:pt x="109495" y="19865"/>
                </a:lnTo>
                <a:lnTo>
                  <a:pt x="150636" y="5161"/>
                </a:lnTo>
                <a:lnTo>
                  <a:pt x="195452" y="0"/>
                </a:lnTo>
                <a:lnTo>
                  <a:pt x="1856613" y="0"/>
                </a:lnTo>
                <a:lnTo>
                  <a:pt x="1901429" y="5161"/>
                </a:lnTo>
                <a:lnTo>
                  <a:pt x="1942570" y="19865"/>
                </a:lnTo>
                <a:lnTo>
                  <a:pt x="1978860" y="42937"/>
                </a:lnTo>
                <a:lnTo>
                  <a:pt x="2009128" y="73205"/>
                </a:lnTo>
                <a:lnTo>
                  <a:pt x="2032200" y="109495"/>
                </a:lnTo>
                <a:lnTo>
                  <a:pt x="2046904" y="150636"/>
                </a:lnTo>
                <a:lnTo>
                  <a:pt x="2052065" y="195453"/>
                </a:lnTo>
                <a:lnTo>
                  <a:pt x="2052065" y="1759458"/>
                </a:lnTo>
                <a:lnTo>
                  <a:pt x="2046904" y="1804274"/>
                </a:lnTo>
                <a:lnTo>
                  <a:pt x="2032200" y="1845415"/>
                </a:lnTo>
                <a:lnTo>
                  <a:pt x="2009128" y="1881705"/>
                </a:lnTo>
                <a:lnTo>
                  <a:pt x="1978860" y="1911973"/>
                </a:lnTo>
                <a:lnTo>
                  <a:pt x="1942570" y="1935045"/>
                </a:lnTo>
                <a:lnTo>
                  <a:pt x="1901429" y="1949749"/>
                </a:lnTo>
                <a:lnTo>
                  <a:pt x="1856613" y="1954911"/>
                </a:lnTo>
                <a:lnTo>
                  <a:pt x="195452" y="1954911"/>
                </a:lnTo>
                <a:lnTo>
                  <a:pt x="150636" y="1949749"/>
                </a:lnTo>
                <a:lnTo>
                  <a:pt x="109495" y="1935045"/>
                </a:lnTo>
                <a:lnTo>
                  <a:pt x="73205" y="1911973"/>
                </a:lnTo>
                <a:lnTo>
                  <a:pt x="42937" y="1881705"/>
                </a:lnTo>
                <a:lnTo>
                  <a:pt x="19865" y="1845415"/>
                </a:lnTo>
                <a:lnTo>
                  <a:pt x="5161" y="1804274"/>
                </a:lnTo>
                <a:lnTo>
                  <a:pt x="0" y="1759458"/>
                </a:lnTo>
                <a:lnTo>
                  <a:pt x="0" y="195453"/>
                </a:lnTo>
                <a:close/>
              </a:path>
            </a:pathLst>
          </a:custGeom>
          <a:ln w="952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32"/>
          <p:cNvSpPr txBox="1"/>
          <p:nvPr/>
        </p:nvSpPr>
        <p:spPr>
          <a:xfrm>
            <a:off x="3948259" y="5343525"/>
            <a:ext cx="1493520" cy="13593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6559">
              <a:lnSpc>
                <a:spcPts val="2065"/>
              </a:lnSpc>
              <a:spcBef>
                <a:spcPts val="100"/>
              </a:spcBef>
            </a:pPr>
            <a:r>
              <a:rPr lang="ru-RU" sz="1800"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финансово-экономических условий</a:t>
            </a:r>
            <a:endParaRPr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object 19"/>
          <p:cNvSpPr/>
          <p:nvPr/>
        </p:nvSpPr>
        <p:spPr>
          <a:xfrm flipH="1">
            <a:off x="2144721" y="1591031"/>
            <a:ext cx="249269" cy="3275882"/>
          </a:xfrm>
          <a:custGeom>
            <a:avLst/>
            <a:gdLst/>
            <a:ahLst/>
            <a:cxnLst/>
            <a:rect l="l" t="t" r="r" b="b"/>
            <a:pathLst>
              <a:path w="12064" h="1130935">
                <a:moveTo>
                  <a:pt x="12064" y="0"/>
                </a:moveTo>
                <a:lnTo>
                  <a:pt x="12064" y="940435"/>
                </a:lnTo>
                <a:lnTo>
                  <a:pt x="0" y="940435"/>
                </a:lnTo>
                <a:lnTo>
                  <a:pt x="0" y="1130553"/>
                </a:lnTo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19"/>
          <p:cNvSpPr/>
          <p:nvPr/>
        </p:nvSpPr>
        <p:spPr>
          <a:xfrm flipH="1">
            <a:off x="4510127" y="1634810"/>
            <a:ext cx="80582" cy="3242490"/>
          </a:xfrm>
          <a:custGeom>
            <a:avLst/>
            <a:gdLst/>
            <a:ahLst/>
            <a:cxnLst/>
            <a:rect l="l" t="t" r="r" b="b"/>
            <a:pathLst>
              <a:path w="12064" h="1130935">
                <a:moveTo>
                  <a:pt x="12064" y="0"/>
                </a:moveTo>
                <a:lnTo>
                  <a:pt x="12064" y="940435"/>
                </a:lnTo>
                <a:lnTo>
                  <a:pt x="0" y="940435"/>
                </a:lnTo>
                <a:lnTo>
                  <a:pt x="0" y="1130553"/>
                </a:lnTo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3644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5536" y="1877752"/>
            <a:ext cx="7678800" cy="24750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491490">
              <a:lnSpc>
                <a:spcPct val="100000"/>
              </a:lnSpc>
            </a:pP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800" spc="-6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8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sz="28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spc="-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1490">
              <a:lnSpc>
                <a:spcPct val="100000"/>
              </a:lnSpc>
            </a:pPr>
            <a:r>
              <a:rPr sz="2800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8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</a:t>
            </a:r>
            <a:r>
              <a:rPr sz="2800" spc="-8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sz="28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spc="-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1490">
              <a:lnSpc>
                <a:spcPct val="100000"/>
              </a:lnSpc>
            </a:pPr>
            <a:r>
              <a:rPr sz="2800"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8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</a:t>
            </a:r>
            <a:r>
              <a:rPr sz="2800" spc="-8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sz="28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spc="-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1490">
              <a:lnSpc>
                <a:spcPct val="100000"/>
              </a:lnSpc>
            </a:pPr>
            <a:r>
              <a:rPr lang="ru-RU" sz="28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800" spc="-9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8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sz="28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spc="-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1490">
              <a:lnSpc>
                <a:spcPct val="100000"/>
              </a:lnSpc>
            </a:pPr>
            <a:r>
              <a:rPr sz="2800"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2800" spc="-8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</a:t>
            </a:r>
            <a:r>
              <a:rPr sz="2800" spc="-22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развитие»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80528" y="669762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9584" algn="ctr">
              <a:lnSpc>
                <a:spcPct val="100000"/>
              </a:lnSpc>
              <a:spcBef>
                <a:spcPts val="100"/>
              </a:spcBef>
            </a:pPr>
            <a:r>
              <a:rPr lang="ru-RU" spc="-7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spc="-5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АОП </a:t>
            </a:r>
            <a:r>
              <a:rPr lang="ru-RU" spc="-8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</a:t>
            </a:r>
            <a:r>
              <a:rPr lang="ru-RU" spc="-7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ru-RU" spc="114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личности,</a:t>
            </a:r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</a:t>
            </a:r>
            <a:r>
              <a:rPr lang="ru-RU" spc="-13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3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способностей</a:t>
            </a:r>
            <a:r>
              <a:rPr lang="ru-RU" spc="-8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детей</a:t>
            </a:r>
            <a:r>
              <a:rPr lang="ru-RU" spc="-13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pc="-13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</a:t>
            </a:r>
            <a:r>
              <a:rPr lang="ru-RU" spc="-13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видах</a:t>
            </a:r>
            <a:r>
              <a:rPr lang="ru-RU" spc="-14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 </a:t>
            </a:r>
            <a:r>
              <a:rPr lang="ru-RU" spc="-6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pc="-8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охватывает </a:t>
            </a:r>
            <a:r>
              <a:rPr lang="ru-RU" spc="-7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</a:t>
            </a:r>
            <a:r>
              <a:rPr lang="ru-RU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</a:t>
            </a:r>
            <a:r>
              <a:rPr lang="ru-RU" spc="-33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9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области:</a:t>
            </a:r>
            <a:endParaRPr lang="ru-RU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2516" y="5845440"/>
            <a:ext cx="473366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8035" y="5229200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69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5415" y="208160"/>
            <a:ext cx="7488832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000" marR="5080" algn="ctr">
              <a:lnSpc>
                <a:spcPct val="100000"/>
              </a:lnSpc>
              <a:spcBef>
                <a:spcPts val="600"/>
              </a:spcBef>
            </a:pPr>
            <a:r>
              <a:rPr sz="3600" b="1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3600" b="1" spc="-65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</a:t>
            </a:r>
            <a:r>
              <a:rPr sz="3600" b="1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sz="3600" b="1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9552" y="1700808"/>
            <a:ext cx="7920559" cy="3071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00075" indent="-285750" algn="ctr">
              <a:lnSpc>
                <a:spcPct val="100000"/>
              </a:lnSpc>
              <a:spcBef>
                <a:spcPts val="95"/>
              </a:spcBef>
              <a:buFontTx/>
              <a:buChar char="-"/>
              <a:tabLst>
                <a:tab pos="611505" algn="l"/>
                <a:tab pos="612140" algn="l"/>
              </a:tabLst>
            </a:pPr>
            <a:r>
              <a:rPr spc="-7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усвоение</a:t>
            </a:r>
            <a:r>
              <a:rPr spc="-10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</a:t>
            </a:r>
            <a:r>
              <a:rPr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ценностей,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принятых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обществе,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pc="-10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4325" algn="ctr">
              <a:lnSpc>
                <a:spcPct val="100000"/>
              </a:lnSpc>
              <a:spcBef>
                <a:spcPts val="95"/>
              </a:spcBef>
              <a:tabLst>
                <a:tab pos="611505" algn="l"/>
                <a:tab pos="612140" algn="l"/>
              </a:tabLst>
            </a:pPr>
            <a:r>
              <a:rPr spc="-7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</a:t>
            </a:r>
            <a:r>
              <a:rPr spc="-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моральные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нравственные</a:t>
            </a:r>
            <a:r>
              <a:rPr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ценности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3704" indent="-285750" algn="ctr">
              <a:lnSpc>
                <a:spcPct val="100000"/>
              </a:lnSpc>
              <a:buFontTx/>
              <a:buChar char="-"/>
              <a:tabLst>
                <a:tab pos="445134" algn="l"/>
                <a:tab pos="445770" algn="l"/>
              </a:tabLst>
            </a:pPr>
            <a:r>
              <a:rPr spc="-6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spc="-1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общения</a:t>
            </a:r>
            <a:r>
              <a:rPr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</a:t>
            </a:r>
            <a:r>
              <a:rPr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взрослыми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сверстниками</a:t>
            </a:r>
            <a:r>
              <a:rPr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pc="-8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372110" lvl="1" indent="-285750" algn="ctr">
              <a:lnSpc>
                <a:spcPct val="100000"/>
              </a:lnSpc>
              <a:spcBef>
                <a:spcPts val="5"/>
              </a:spcBef>
              <a:buFontTx/>
              <a:buChar char="-"/>
              <a:tabLst>
                <a:tab pos="680085" algn="l"/>
                <a:tab pos="680720" algn="l"/>
              </a:tabLst>
            </a:pPr>
            <a:r>
              <a:rPr spc="-7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</a:t>
            </a:r>
            <a:r>
              <a:rPr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самостоятельности, </a:t>
            </a:r>
            <a:r>
              <a:rPr spc="-7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целенаправленности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pc="-7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372110" lvl="1" algn="ctr">
              <a:lnSpc>
                <a:spcPct val="100000"/>
              </a:lnSpc>
              <a:spcBef>
                <a:spcPts val="5"/>
              </a:spcBef>
              <a:tabLst>
                <a:tab pos="680085" algn="l"/>
                <a:tab pos="680720" algn="l"/>
              </a:tabLst>
            </a:pPr>
            <a:r>
              <a:rPr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саморегуляции  собственных</a:t>
            </a:r>
            <a:r>
              <a:rPr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9105" lvl="2" algn="ctr">
              <a:lnSpc>
                <a:spcPct val="100000"/>
              </a:lnSpc>
              <a:tabLst>
                <a:tab pos="756285" algn="l"/>
                <a:tab pos="756920" algn="l"/>
              </a:tabLst>
            </a:pP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pc="-7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эмоционального </a:t>
            </a:r>
            <a:r>
              <a:rPr spc="-9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интеллекта</a:t>
            </a:r>
            <a:r>
              <a:rPr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3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эмоциональной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5780" algn="ctr">
              <a:lnSpc>
                <a:spcPct val="100000"/>
              </a:lnSpc>
            </a:pP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отзывчивости, 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сопереживания,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готовности 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pc="-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совместной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ct val="100000"/>
              </a:lnSpc>
            </a:pP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сверстниками,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уважительного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2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чувства 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принадлежности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своей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семье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сообществу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взрослых</a:t>
            </a:r>
            <a:r>
              <a:rPr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pc="-6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7510" indent="-285750" algn="ctr">
              <a:lnSpc>
                <a:spcPct val="100000"/>
              </a:lnSpc>
              <a:buFontTx/>
              <a:buChar char="-"/>
              <a:tabLst>
                <a:tab pos="408305" algn="l"/>
                <a:tab pos="409575" algn="l"/>
              </a:tabLst>
            </a:pPr>
            <a:r>
              <a:rPr spc="-6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r>
              <a:rPr spc="-1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позитивных</a:t>
            </a:r>
            <a:r>
              <a:rPr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установок</a:t>
            </a:r>
            <a:r>
              <a:rPr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различным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видам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  <a:r>
              <a:rPr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9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творчества</a:t>
            </a:r>
            <a:r>
              <a:rPr spc="-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pc="-9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76555" lvl="1" algn="ctr">
              <a:lnSpc>
                <a:spcPct val="100000"/>
              </a:lnSpc>
              <a:spcBef>
                <a:spcPts val="5"/>
              </a:spcBef>
              <a:tabLst>
                <a:tab pos="673735" algn="l"/>
                <a:tab pos="675005" algn="l"/>
              </a:tabLst>
            </a:pPr>
            <a:r>
              <a:rPr lang="ru-RU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spc="-6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r>
              <a:rPr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 безопасного поведения </a:t>
            </a:r>
            <a:r>
              <a:rPr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быту, </a:t>
            </a:r>
            <a:r>
              <a:rPr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социуме,</a:t>
            </a:r>
            <a:r>
              <a:rPr spc="-3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6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природе</a:t>
            </a:r>
            <a:r>
              <a:rPr lang="ru-RU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5517232"/>
            <a:ext cx="735742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  <a:p>
            <a:pPr algn="ctr">
              <a:spcAft>
                <a:spcPts val="0"/>
              </a:spcAft>
            </a:pPr>
            <a:r>
              <a:rPr lang="ru-RU" sz="1100" b="1" dirty="0" smtClean="0">
                <a:solidFill>
                  <a:schemeClr val="accent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5305920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88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«Познавательное </a:t>
            </a:r>
            <a:r>
              <a:rPr lang="ru-RU" sz="4000" b="1" spc="-7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развитие»</a:t>
            </a:r>
            <a:r>
              <a:rPr lang="ru-RU" sz="4000" b="1" spc="-23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8251" y="1916832"/>
            <a:ext cx="7704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tabLst>
                <a:tab pos="419734" algn="l"/>
                <a:tab pos="420370" algn="l"/>
              </a:tabLst>
            </a:pP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детей,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любознательности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познавательной</a:t>
            </a:r>
            <a:r>
              <a:rPr lang="ru-RU" spc="-3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мотивации;</a:t>
            </a:r>
          </a:p>
          <a:p>
            <a:pPr marL="0" lvl="1" algn="ctr">
              <a:lnSpc>
                <a:spcPct val="100000"/>
              </a:lnSpc>
              <a:tabLst>
                <a:tab pos="890269" algn="l"/>
                <a:tab pos="890905" algn="l"/>
              </a:tabLst>
            </a:pP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познавательных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действий,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</a:t>
            </a:r>
            <a:r>
              <a:rPr lang="ru-RU" spc="-2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сознания;</a:t>
            </a:r>
          </a:p>
          <a:p>
            <a:pPr marL="0" lvl="2" algn="ctr">
              <a:lnSpc>
                <a:spcPct val="100000"/>
              </a:lnSpc>
              <a:tabLst>
                <a:tab pos="1588770" algn="l"/>
              </a:tabLst>
            </a:pP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воображения и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творческой</a:t>
            </a:r>
            <a:r>
              <a:rPr lang="ru-RU" spc="-2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активности;</a:t>
            </a:r>
          </a:p>
          <a:p>
            <a:pPr marL="0" lvl="2" algn="ctr">
              <a:lnSpc>
                <a:spcPct val="100000"/>
              </a:lnSpc>
              <a:tabLst>
                <a:tab pos="1588770" algn="l"/>
              </a:tabLs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первичных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себе,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людях,</a:t>
            </a:r>
            <a:r>
              <a:rPr lang="ru-RU" spc="-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окружающего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мира,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свойствах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отношениях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окружающего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мира  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(форме,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цвете,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размере,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материале, звучании,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ритме,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темпе,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количестве,</a:t>
            </a:r>
            <a:r>
              <a:rPr lang="ru-RU" spc="-2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числе, 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</a:t>
            </a:r>
            <a:r>
              <a:rPr lang="ru-RU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целом,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времени,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движении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покое,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причинах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следствиях</a:t>
            </a:r>
            <a:r>
              <a:rPr lang="ru-RU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др.),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малой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родине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Отечестве,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социокультурных  ценностях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нашего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народа,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отечественных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традициях</a:t>
            </a:r>
            <a:r>
              <a:rPr lang="ru-RU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праздниках,</a:t>
            </a:r>
            <a:r>
              <a:rPr lang="ru-RU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планете Земля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общем доме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людей, </a:t>
            </a:r>
            <a:r>
              <a:rPr lang="ru-RU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ru-RU" spc="-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особенностях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её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природы,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многообразии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 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народов</a:t>
            </a:r>
            <a:r>
              <a:rPr lang="ru-RU" spc="-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22516" y="5845440"/>
            <a:ext cx="51657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</a:t>
            </a:r>
            <a:r>
              <a:rPr lang="ru-RU" sz="1100" b="1" dirty="0" smtClean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sz="1100" b="1" dirty="0">
              <a:solidFill>
                <a:srgbClr val="54A02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5157192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839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spc="-6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развитие»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88251" y="1916832"/>
            <a:ext cx="7704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SzPct val="125000"/>
              <a:tabLst>
                <a:tab pos="1666239" algn="l"/>
                <a:tab pos="1666875" algn="l"/>
              </a:tabLst>
            </a:pP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владение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речью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средством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общения и</a:t>
            </a:r>
            <a:r>
              <a:rPr lang="ru-RU" spc="-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3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>
              <a:lnSpc>
                <a:spcPct val="100000"/>
              </a:lnSpc>
              <a:tabLst>
                <a:tab pos="2530475" algn="l"/>
                <a:tab pos="2531110" algn="l"/>
              </a:tabLst>
            </a:pPr>
            <a:r>
              <a:rPr lang="ru-RU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обогащение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активного</a:t>
            </a:r>
            <a:r>
              <a:rPr lang="ru-RU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107950" indent="-285750" algn="ctr">
              <a:lnSpc>
                <a:spcPct val="100000"/>
              </a:lnSpc>
              <a:buFontTx/>
              <a:buChar char="-"/>
              <a:tabLst>
                <a:tab pos="412115" algn="l"/>
                <a:tab pos="412750" algn="l"/>
              </a:tabLst>
            </a:pPr>
            <a:r>
              <a:rPr lang="ru-RU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связной,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грамматически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правильной </a:t>
            </a:r>
            <a:endParaRPr lang="ru-RU" spc="-5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107950" algn="ctr">
              <a:lnSpc>
                <a:spcPct val="100000"/>
              </a:lnSpc>
              <a:tabLst>
                <a:tab pos="412115" algn="l"/>
                <a:tab pos="412750" algn="l"/>
              </a:tabLst>
            </a:pPr>
            <a:r>
              <a:rPr lang="ru-RU"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диалогической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2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монологической 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речи;</a:t>
            </a:r>
          </a:p>
          <a:p>
            <a:pPr marL="0" lvl="1" algn="ctr">
              <a:lnSpc>
                <a:spcPct val="100000"/>
              </a:lnSpc>
              <a:tabLst>
                <a:tab pos="2583815" algn="l"/>
                <a:tab pos="2584450" algn="l"/>
              </a:tabLst>
            </a:pP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речевого</a:t>
            </a:r>
            <a:r>
              <a:rPr lang="ru-RU" spc="-1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tabLst>
                <a:tab pos="605155" algn="l"/>
                <a:tab pos="606425" algn="l"/>
              </a:tabLst>
            </a:pPr>
            <a:r>
              <a:rPr lang="ru-RU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звуковой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интонационной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</a:t>
            </a:r>
            <a:r>
              <a:rPr lang="ru-RU" spc="-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речи,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фонематического 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слуха;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5080" algn="ctr">
              <a:lnSpc>
                <a:spcPct val="100000"/>
              </a:lnSpc>
              <a:tabLst>
                <a:tab pos="309880" algn="l"/>
                <a:tab pos="310515" algn="l"/>
              </a:tabLst>
            </a:pPr>
            <a:r>
              <a:rPr lang="ru-RU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знакомство 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книжной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культурой,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детской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литературой,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 на</a:t>
            </a:r>
            <a:r>
              <a:rPr lang="ru-RU" spc="-3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слух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 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жанров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детской</a:t>
            </a:r>
            <a:r>
              <a:rPr lang="ru-RU" spc="-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125095" lvl="1" indent="-285750" algn="ctr">
              <a:lnSpc>
                <a:spcPct val="100000"/>
              </a:lnSpc>
              <a:buFontTx/>
              <a:buChar char="-"/>
              <a:tabLst>
                <a:tab pos="429895" algn="l"/>
                <a:tab pos="431165" algn="l"/>
              </a:tabLst>
            </a:pPr>
            <a:r>
              <a:rPr lang="ru-RU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звуковой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аналитико-синтетической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 </a:t>
            </a:r>
            <a:endParaRPr lang="ru-RU" spc="-7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125095" lvl="1" algn="ctr">
              <a:lnSpc>
                <a:spcPct val="100000"/>
              </a:lnSpc>
              <a:tabLst>
                <a:tab pos="429895" algn="l"/>
                <a:tab pos="431165" algn="l"/>
              </a:tabLst>
            </a:pPr>
            <a:r>
              <a:rPr lang="ru-RU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spc="-2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предпосылки  обучения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2516" y="5845440"/>
            <a:ext cx="48776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5301865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2981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spc="-6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spc="-7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</a:t>
            </a:r>
            <a:r>
              <a:rPr lang="ru-RU" sz="4000" b="1" spc="-6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spc="-7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развитие»</a:t>
            </a:r>
            <a:r>
              <a:rPr lang="ru-RU" sz="4000" b="1" spc="-23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8251" y="1916832"/>
            <a:ext cx="7704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buSzPct val="125000"/>
              <a:tabLst>
                <a:tab pos="739140" algn="l"/>
                <a:tab pos="739775" algn="l"/>
              </a:tabLst>
            </a:pP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предпосылок ценностно-смыслового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восприятия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2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85750" algn="ctr">
              <a:lnSpc>
                <a:spcPct val="100000"/>
              </a:lnSpc>
            </a:pP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произведений </a:t>
            </a:r>
            <a:r>
              <a:rPr lang="ru-RU" spc="-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искусства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(словесного,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музыкального, изобразительного),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мира 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>
              <a:lnSpc>
                <a:spcPct val="100000"/>
              </a:lnSpc>
              <a:tabLst>
                <a:tab pos="1170305" algn="l"/>
                <a:tab pos="1170940" algn="l"/>
              </a:tabLst>
            </a:pPr>
            <a:r>
              <a:rPr lang="ru-RU"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становление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эстетического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окружающему</a:t>
            </a:r>
            <a:r>
              <a:rPr lang="ru-RU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tabLst>
                <a:tab pos="1043940" algn="l"/>
                <a:tab pos="1044575" algn="l"/>
              </a:tabLst>
            </a:pPr>
            <a:r>
              <a:rPr lang="ru-RU" spc="-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элементарных представлений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видах</a:t>
            </a:r>
            <a:r>
              <a:rPr lang="ru-RU" spc="-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ctr">
              <a:lnSpc>
                <a:spcPct val="100000"/>
              </a:lnSpc>
              <a:tabLst>
                <a:tab pos="1161415" algn="l"/>
                <a:tab pos="1162050" algn="l"/>
              </a:tabLst>
            </a:pP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восприятие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музыки,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художественной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литературы,</a:t>
            </a:r>
            <a:r>
              <a:rPr lang="ru-RU" spc="-2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фольклора;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tabLst>
                <a:tab pos="418465" algn="l"/>
              </a:tabLst>
            </a:pP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стимулирование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сопереживания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персонажам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художественных</a:t>
            </a:r>
            <a:r>
              <a:rPr lang="ru-RU" spc="-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произведений;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tabLst>
                <a:tab pos="296545" algn="l"/>
                <a:tab pos="309880" algn="l"/>
              </a:tabLst>
            </a:pPr>
            <a:r>
              <a:rPr lang="ru-RU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реализацию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самостоятельной творческой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детей</a:t>
            </a:r>
            <a:r>
              <a:rPr lang="ru-RU" spc="-20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(изобразительной,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конструктивно-модельной,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музыкальной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25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5845440"/>
            <a:ext cx="48965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</a:t>
            </a:r>
            <a:r>
              <a:rPr lang="ru-RU" sz="1100" b="1" dirty="0" smtClean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319" y="5301865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65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spc="-6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b="1" spc="-6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развитие»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88251" y="1916832"/>
            <a:ext cx="770485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8870">
              <a:lnSpc>
                <a:spcPct val="100000"/>
              </a:lnSpc>
              <a:spcBef>
                <a:spcPts val="95"/>
              </a:spcBef>
            </a:pPr>
            <a:r>
              <a:rPr lang="ru-RU" b="1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</a:t>
            </a:r>
            <a:r>
              <a:rPr lang="ru-RU" b="1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опыта </a:t>
            </a:r>
            <a:r>
              <a:rPr lang="ru-RU" b="1" spc="-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 </a:t>
            </a:r>
            <a:r>
              <a:rPr lang="ru-RU" b="1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видах </a:t>
            </a:r>
            <a:r>
              <a:rPr lang="ru-RU" b="1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детей:</a:t>
            </a:r>
          </a:p>
          <a:p>
            <a:pPr marR="42545" algn="ctr">
              <a:lnSpc>
                <a:spcPct val="100000"/>
              </a:lnSpc>
              <a:tabLst>
                <a:tab pos="344805" algn="l"/>
                <a:tab pos="345440" algn="l"/>
              </a:tabLst>
            </a:pPr>
            <a:r>
              <a:rPr lang="ru-RU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двигательной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связанной 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выполнением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упражнений,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направленных</a:t>
            </a:r>
            <a:r>
              <a:rPr lang="ru-RU" spc="-3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ru-RU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таких</a:t>
            </a:r>
            <a:r>
              <a:rPr lang="ru-RU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физических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качеств,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spc="-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координация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гибкость</a:t>
            </a:r>
            <a:r>
              <a:rPr lang="ru-RU" spc="-9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43815" lvl="1" algn="ctr">
              <a:lnSpc>
                <a:spcPct val="100000"/>
              </a:lnSpc>
              <a:tabLst>
                <a:tab pos="628015" algn="l"/>
                <a:tab pos="628650" algn="l"/>
              </a:tabLst>
            </a:pPr>
            <a:r>
              <a:rPr lang="ru-RU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способствующих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правильному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формированию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опорно-двигательной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организма,</a:t>
            </a:r>
            <a:r>
              <a:rPr lang="ru-RU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</a:t>
            </a:r>
            <a:r>
              <a:rPr lang="ru-RU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равновесия,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координации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движения,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крупной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мелкой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моторики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обеих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рук,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правильным,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наносящем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ущерба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организму,</a:t>
            </a:r>
            <a:r>
              <a:rPr lang="ru-RU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выполнением 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движений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(ходьба, </a:t>
            </a:r>
            <a:r>
              <a:rPr lang="ru-RU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бег,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мягкие прыжки,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повороты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стороны), 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начальных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 </a:t>
            </a:r>
            <a:r>
              <a:rPr lang="ru-RU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pc="-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некоторых видах </a:t>
            </a:r>
            <a:r>
              <a:rPr lang="ru-RU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спорта,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подвижными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играми 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правилами;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целенаправленности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pc="-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-- </a:t>
            </a:r>
            <a:r>
              <a:rPr lang="ru-RU" spc="-7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саморегуляции</a:t>
            </a:r>
            <a:r>
              <a:rPr lang="ru-RU" spc="-3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двигательной</a:t>
            </a:r>
            <a:r>
              <a:rPr lang="ru-RU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сфере;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tabLst>
                <a:tab pos="342265" algn="l"/>
                <a:tab pos="513080" algn="l"/>
              </a:tabLst>
            </a:pPr>
            <a:r>
              <a:rPr lang="ru-RU"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становление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здорового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образа </a:t>
            </a:r>
            <a:r>
              <a:rPr lang="ru-RU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жизни,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овладение</a:t>
            </a:r>
            <a:r>
              <a:rPr lang="ru-RU" spc="-3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элементарными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нормами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правилами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питании,</a:t>
            </a:r>
            <a:r>
              <a:rPr lang="ru-RU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двигательном</a:t>
            </a:r>
            <a:r>
              <a:rPr lang="ru-RU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режиме,</a:t>
            </a:r>
            <a:r>
              <a:rPr lang="ru-RU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закаливании,</a:t>
            </a:r>
            <a:r>
              <a:rPr lang="ru-RU" spc="-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формировании </a:t>
            </a:r>
            <a:r>
              <a:rPr lang="ru-RU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полезных </a:t>
            </a:r>
            <a:r>
              <a:rPr lang="ru-RU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привычек </a:t>
            </a:r>
            <a:r>
              <a:rPr lang="ru-RU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pc="-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2516" y="5845440"/>
            <a:ext cx="46616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</a:t>
            </a:r>
            <a:r>
              <a:rPr lang="ru-RU" sz="1100" b="1" dirty="0" smtClean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sz="1100" b="1" dirty="0">
              <a:solidFill>
                <a:srgbClr val="54A02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7319" y="5339964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689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33">
            <a:extLst>
              <a:ext uri="{FF2B5EF4-FFF2-40B4-BE49-F238E27FC236}">
                <a16:creationId xmlns:a16="http://schemas.microsoft.com/office/drawing/2014/main" id="{EF9C9194-0125-4595-8611-48A74EEFA775}"/>
              </a:ext>
            </a:extLst>
          </p:cNvPr>
          <p:cNvSpPr/>
          <p:nvPr/>
        </p:nvSpPr>
        <p:spPr>
          <a:xfrm>
            <a:off x="7016610" y="1195958"/>
            <a:ext cx="1955857" cy="2611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132063" y="1351008"/>
            <a:ext cx="1840405" cy="2295818"/>
          </a:xfrm>
          <a:custGeom>
            <a:avLst/>
            <a:gdLst/>
            <a:ahLst/>
            <a:cxnLst/>
            <a:rect l="l" t="t" r="r" b="b"/>
            <a:pathLst>
              <a:path w="1985010" h="1851025">
                <a:moveTo>
                  <a:pt x="1799716" y="0"/>
                </a:moveTo>
                <a:lnTo>
                  <a:pt x="185165" y="0"/>
                </a:lnTo>
                <a:lnTo>
                  <a:pt x="135951" y="6616"/>
                </a:lnTo>
                <a:lnTo>
                  <a:pt x="91722" y="25287"/>
                </a:lnTo>
                <a:lnTo>
                  <a:pt x="54244" y="54244"/>
                </a:lnTo>
                <a:lnTo>
                  <a:pt x="25287" y="91722"/>
                </a:lnTo>
                <a:lnTo>
                  <a:pt x="6616" y="135951"/>
                </a:lnTo>
                <a:lnTo>
                  <a:pt x="0" y="185166"/>
                </a:lnTo>
                <a:lnTo>
                  <a:pt x="0" y="1665986"/>
                </a:lnTo>
                <a:lnTo>
                  <a:pt x="6616" y="1715190"/>
                </a:lnTo>
                <a:lnTo>
                  <a:pt x="25287" y="1759396"/>
                </a:lnTo>
                <a:lnTo>
                  <a:pt x="54244" y="1796843"/>
                </a:lnTo>
                <a:lnTo>
                  <a:pt x="91722" y="1825770"/>
                </a:lnTo>
                <a:lnTo>
                  <a:pt x="135951" y="1844418"/>
                </a:lnTo>
                <a:lnTo>
                  <a:pt x="185165" y="1851025"/>
                </a:lnTo>
                <a:lnTo>
                  <a:pt x="1799716" y="1851025"/>
                </a:lnTo>
                <a:lnTo>
                  <a:pt x="1848877" y="1844418"/>
                </a:lnTo>
                <a:lnTo>
                  <a:pt x="1893071" y="1825770"/>
                </a:lnTo>
                <a:lnTo>
                  <a:pt x="1930526" y="1796843"/>
                </a:lnTo>
                <a:lnTo>
                  <a:pt x="1959473" y="1759396"/>
                </a:lnTo>
                <a:lnTo>
                  <a:pt x="1978140" y="1715190"/>
                </a:lnTo>
                <a:lnTo>
                  <a:pt x="1984755" y="1665986"/>
                </a:lnTo>
                <a:lnTo>
                  <a:pt x="1984755" y="185166"/>
                </a:lnTo>
                <a:lnTo>
                  <a:pt x="1978140" y="135951"/>
                </a:lnTo>
                <a:lnTo>
                  <a:pt x="1959473" y="91722"/>
                </a:lnTo>
                <a:lnTo>
                  <a:pt x="1930527" y="54244"/>
                </a:lnTo>
                <a:lnTo>
                  <a:pt x="1893071" y="25287"/>
                </a:lnTo>
                <a:lnTo>
                  <a:pt x="1848877" y="6616"/>
                </a:lnTo>
                <a:lnTo>
                  <a:pt x="1799716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развивающей предметно-пространственной  среды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166996" y="1195958"/>
            <a:ext cx="342645" cy="2378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843276" y="877354"/>
            <a:ext cx="4690871" cy="6263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985867" y="942220"/>
            <a:ext cx="4585970" cy="527050"/>
          </a:xfrm>
          <a:custGeom>
            <a:avLst/>
            <a:gdLst/>
            <a:ahLst/>
            <a:cxnLst/>
            <a:rect l="l" t="t" r="r" b="b"/>
            <a:pathLst>
              <a:path w="4585970" h="527050">
                <a:moveTo>
                  <a:pt x="4532757" y="0"/>
                </a:moveTo>
                <a:lnTo>
                  <a:pt x="52705" y="0"/>
                </a:lnTo>
                <a:lnTo>
                  <a:pt x="32200" y="4145"/>
                </a:lnTo>
                <a:lnTo>
                  <a:pt x="15446" y="15446"/>
                </a:lnTo>
                <a:lnTo>
                  <a:pt x="4145" y="32200"/>
                </a:lnTo>
                <a:lnTo>
                  <a:pt x="0" y="52704"/>
                </a:lnTo>
                <a:lnTo>
                  <a:pt x="0" y="474090"/>
                </a:lnTo>
                <a:lnTo>
                  <a:pt x="4145" y="494575"/>
                </a:lnTo>
                <a:lnTo>
                  <a:pt x="15446" y="511286"/>
                </a:lnTo>
                <a:lnTo>
                  <a:pt x="32200" y="522543"/>
                </a:lnTo>
                <a:lnTo>
                  <a:pt x="52705" y="526668"/>
                </a:lnTo>
                <a:lnTo>
                  <a:pt x="4532757" y="526668"/>
                </a:lnTo>
                <a:lnTo>
                  <a:pt x="4553261" y="522543"/>
                </a:lnTo>
                <a:lnTo>
                  <a:pt x="4570015" y="511286"/>
                </a:lnTo>
                <a:lnTo>
                  <a:pt x="4581316" y="494575"/>
                </a:lnTo>
                <a:lnTo>
                  <a:pt x="4585461" y="474090"/>
                </a:lnTo>
                <a:lnTo>
                  <a:pt x="4585461" y="52704"/>
                </a:lnTo>
                <a:lnTo>
                  <a:pt x="4581316" y="32200"/>
                </a:lnTo>
                <a:lnTo>
                  <a:pt x="4570015" y="15446"/>
                </a:lnTo>
                <a:lnTo>
                  <a:pt x="4553261" y="4145"/>
                </a:lnTo>
                <a:lnTo>
                  <a:pt x="4532757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r>
              <a:rPr lang="ru-RU" b="1" spc="-7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</a:t>
            </a:r>
            <a:r>
              <a:rPr lang="ru-RU" b="1" spc="-19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pc="-6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</a:t>
            </a:r>
            <a:endParaRPr lang="ru-RU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  <p:sp>
        <p:nvSpPr>
          <p:cNvPr id="23" name="object 23"/>
          <p:cNvSpPr/>
          <p:nvPr/>
        </p:nvSpPr>
        <p:spPr>
          <a:xfrm>
            <a:off x="1939286" y="946890"/>
            <a:ext cx="4585970" cy="527050"/>
          </a:xfrm>
          <a:custGeom>
            <a:avLst/>
            <a:gdLst/>
            <a:ahLst/>
            <a:cxnLst/>
            <a:rect l="l" t="t" r="r" b="b"/>
            <a:pathLst>
              <a:path w="4585970" h="527050">
                <a:moveTo>
                  <a:pt x="0" y="52704"/>
                </a:moveTo>
                <a:lnTo>
                  <a:pt x="4145" y="32200"/>
                </a:lnTo>
                <a:lnTo>
                  <a:pt x="15446" y="15446"/>
                </a:lnTo>
                <a:lnTo>
                  <a:pt x="32200" y="4145"/>
                </a:lnTo>
                <a:lnTo>
                  <a:pt x="52705" y="0"/>
                </a:lnTo>
                <a:lnTo>
                  <a:pt x="4532757" y="0"/>
                </a:lnTo>
                <a:lnTo>
                  <a:pt x="4553261" y="4145"/>
                </a:lnTo>
                <a:lnTo>
                  <a:pt x="4570015" y="15446"/>
                </a:lnTo>
                <a:lnTo>
                  <a:pt x="4581316" y="32200"/>
                </a:lnTo>
                <a:lnTo>
                  <a:pt x="4585461" y="52704"/>
                </a:lnTo>
                <a:lnTo>
                  <a:pt x="4585461" y="474090"/>
                </a:lnTo>
                <a:lnTo>
                  <a:pt x="4581316" y="494575"/>
                </a:lnTo>
                <a:lnTo>
                  <a:pt x="4570015" y="511286"/>
                </a:lnTo>
                <a:lnTo>
                  <a:pt x="4553261" y="522543"/>
                </a:lnTo>
                <a:lnTo>
                  <a:pt x="4532757" y="526668"/>
                </a:lnTo>
                <a:lnTo>
                  <a:pt x="52705" y="526668"/>
                </a:lnTo>
                <a:lnTo>
                  <a:pt x="32200" y="522543"/>
                </a:lnTo>
                <a:lnTo>
                  <a:pt x="15446" y="511286"/>
                </a:lnTo>
                <a:lnTo>
                  <a:pt x="4145" y="494575"/>
                </a:lnTo>
                <a:lnTo>
                  <a:pt x="0" y="474090"/>
                </a:lnTo>
                <a:lnTo>
                  <a:pt x="0" y="52704"/>
                </a:lnTo>
                <a:close/>
              </a:path>
            </a:pathLst>
          </a:custGeom>
          <a:ln w="9524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8573" y="2924944"/>
            <a:ext cx="1936738" cy="26369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218" y="2912352"/>
            <a:ext cx="1819148" cy="2415972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1786255" y="0"/>
                </a:moveTo>
                <a:lnTo>
                  <a:pt x="198500" y="0"/>
                </a:lnTo>
                <a:lnTo>
                  <a:pt x="152955" y="5237"/>
                </a:lnTo>
                <a:lnTo>
                  <a:pt x="111162" y="20158"/>
                </a:lnTo>
                <a:lnTo>
                  <a:pt x="74307" y="43577"/>
                </a:lnTo>
                <a:lnTo>
                  <a:pt x="43577" y="74307"/>
                </a:lnTo>
                <a:lnTo>
                  <a:pt x="20158" y="111162"/>
                </a:lnTo>
                <a:lnTo>
                  <a:pt x="5237" y="152955"/>
                </a:lnTo>
                <a:lnTo>
                  <a:pt x="0" y="198500"/>
                </a:lnTo>
                <a:lnTo>
                  <a:pt x="0" y="2789047"/>
                </a:lnTo>
                <a:lnTo>
                  <a:pt x="5237" y="2834554"/>
                </a:lnTo>
                <a:lnTo>
                  <a:pt x="20158" y="2876328"/>
                </a:lnTo>
                <a:lnTo>
                  <a:pt x="43577" y="2913177"/>
                </a:lnTo>
                <a:lnTo>
                  <a:pt x="74307" y="2943911"/>
                </a:lnTo>
                <a:lnTo>
                  <a:pt x="111162" y="2967338"/>
                </a:lnTo>
                <a:lnTo>
                  <a:pt x="152955" y="2982268"/>
                </a:lnTo>
                <a:lnTo>
                  <a:pt x="198500" y="2987509"/>
                </a:lnTo>
                <a:lnTo>
                  <a:pt x="1786255" y="2987509"/>
                </a:lnTo>
                <a:lnTo>
                  <a:pt x="1831753" y="2982268"/>
                </a:lnTo>
                <a:lnTo>
                  <a:pt x="1873513" y="2967338"/>
                </a:lnTo>
                <a:lnTo>
                  <a:pt x="1910345" y="2943911"/>
                </a:lnTo>
                <a:lnTo>
                  <a:pt x="1941061" y="2913177"/>
                </a:lnTo>
                <a:lnTo>
                  <a:pt x="1964473" y="2876328"/>
                </a:lnTo>
                <a:lnTo>
                  <a:pt x="1979392" y="2834554"/>
                </a:lnTo>
                <a:lnTo>
                  <a:pt x="1984629" y="2789047"/>
                </a:lnTo>
                <a:lnTo>
                  <a:pt x="1984629" y="198500"/>
                </a:lnTo>
                <a:lnTo>
                  <a:pt x="1979392" y="152955"/>
                </a:lnTo>
                <a:lnTo>
                  <a:pt x="1964473" y="111162"/>
                </a:lnTo>
                <a:lnTo>
                  <a:pt x="1941061" y="74307"/>
                </a:lnTo>
                <a:lnTo>
                  <a:pt x="1910345" y="43577"/>
                </a:lnTo>
                <a:lnTo>
                  <a:pt x="1873513" y="20158"/>
                </a:lnTo>
                <a:lnTo>
                  <a:pt x="1831753" y="5237"/>
                </a:lnTo>
                <a:lnTo>
                  <a:pt x="1786255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модуля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73628" y="2837733"/>
            <a:ext cx="1772019" cy="2415972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0" y="198500"/>
                </a:moveTo>
                <a:lnTo>
                  <a:pt x="5237" y="152955"/>
                </a:lnTo>
                <a:lnTo>
                  <a:pt x="20158" y="111162"/>
                </a:lnTo>
                <a:lnTo>
                  <a:pt x="43577" y="74307"/>
                </a:lnTo>
                <a:lnTo>
                  <a:pt x="74307" y="43577"/>
                </a:lnTo>
                <a:lnTo>
                  <a:pt x="111162" y="20158"/>
                </a:lnTo>
                <a:lnTo>
                  <a:pt x="152955" y="5237"/>
                </a:lnTo>
                <a:lnTo>
                  <a:pt x="198500" y="0"/>
                </a:lnTo>
                <a:lnTo>
                  <a:pt x="1786255" y="0"/>
                </a:lnTo>
                <a:lnTo>
                  <a:pt x="1831753" y="5237"/>
                </a:lnTo>
                <a:lnTo>
                  <a:pt x="1873513" y="20158"/>
                </a:lnTo>
                <a:lnTo>
                  <a:pt x="1910345" y="43577"/>
                </a:lnTo>
                <a:lnTo>
                  <a:pt x="1941061" y="74307"/>
                </a:lnTo>
                <a:lnTo>
                  <a:pt x="1964473" y="111162"/>
                </a:lnTo>
                <a:lnTo>
                  <a:pt x="1979392" y="152955"/>
                </a:lnTo>
                <a:lnTo>
                  <a:pt x="1984629" y="198500"/>
                </a:lnTo>
                <a:lnTo>
                  <a:pt x="1984629" y="2789047"/>
                </a:lnTo>
                <a:lnTo>
                  <a:pt x="1979392" y="2834554"/>
                </a:lnTo>
                <a:lnTo>
                  <a:pt x="1964473" y="2876328"/>
                </a:lnTo>
                <a:lnTo>
                  <a:pt x="1941061" y="2913177"/>
                </a:lnTo>
                <a:lnTo>
                  <a:pt x="1910345" y="2943911"/>
                </a:lnTo>
                <a:lnTo>
                  <a:pt x="1873513" y="2967338"/>
                </a:lnTo>
                <a:lnTo>
                  <a:pt x="1831753" y="2982268"/>
                </a:lnTo>
                <a:lnTo>
                  <a:pt x="1786255" y="2987509"/>
                </a:lnTo>
                <a:lnTo>
                  <a:pt x="198500" y="2987509"/>
                </a:lnTo>
                <a:lnTo>
                  <a:pt x="152955" y="2982268"/>
                </a:lnTo>
                <a:lnTo>
                  <a:pt x="111162" y="2967338"/>
                </a:lnTo>
                <a:lnTo>
                  <a:pt x="74307" y="2943911"/>
                </a:lnTo>
                <a:lnTo>
                  <a:pt x="43577" y="2913177"/>
                </a:lnTo>
                <a:lnTo>
                  <a:pt x="20158" y="2876328"/>
                </a:lnTo>
                <a:lnTo>
                  <a:pt x="5237" y="2834554"/>
                </a:lnTo>
                <a:lnTo>
                  <a:pt x="0" y="2789047"/>
                </a:lnTo>
                <a:lnTo>
                  <a:pt x="0" y="198500"/>
                </a:lnTo>
                <a:close/>
              </a:path>
            </a:pathLst>
          </a:custGeom>
          <a:ln w="9524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736261" y="1492949"/>
            <a:ext cx="1230630" cy="275973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 indent="118745">
              <a:lnSpc>
                <a:spcPct val="91500"/>
              </a:lnSpc>
              <a:spcBef>
                <a:spcPts val="275"/>
              </a:spcBef>
            </a:pP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813680" y="1721217"/>
            <a:ext cx="2037199" cy="2611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958082" y="1777256"/>
            <a:ext cx="1722837" cy="2375353"/>
          </a:xfrm>
          <a:custGeom>
            <a:avLst/>
            <a:gdLst/>
            <a:ahLst/>
            <a:cxnLst/>
            <a:rect l="l" t="t" r="r" b="b"/>
            <a:pathLst>
              <a:path w="1985009" h="1867535">
                <a:moveTo>
                  <a:pt x="1797939" y="0"/>
                </a:moveTo>
                <a:lnTo>
                  <a:pt x="186690" y="0"/>
                </a:lnTo>
                <a:lnTo>
                  <a:pt x="137054" y="6676"/>
                </a:lnTo>
                <a:lnTo>
                  <a:pt x="92455" y="25517"/>
                </a:lnTo>
                <a:lnTo>
                  <a:pt x="54673" y="54737"/>
                </a:lnTo>
                <a:lnTo>
                  <a:pt x="25484" y="92550"/>
                </a:lnTo>
                <a:lnTo>
                  <a:pt x="6667" y="137171"/>
                </a:lnTo>
                <a:lnTo>
                  <a:pt x="0" y="186817"/>
                </a:lnTo>
                <a:lnTo>
                  <a:pt x="0" y="1680591"/>
                </a:lnTo>
                <a:lnTo>
                  <a:pt x="6667" y="1730280"/>
                </a:lnTo>
                <a:lnTo>
                  <a:pt x="25484" y="1774914"/>
                </a:lnTo>
                <a:lnTo>
                  <a:pt x="54673" y="1812718"/>
                </a:lnTo>
                <a:lnTo>
                  <a:pt x="92456" y="1841918"/>
                </a:lnTo>
                <a:lnTo>
                  <a:pt x="137054" y="1860739"/>
                </a:lnTo>
                <a:lnTo>
                  <a:pt x="186690" y="1867408"/>
                </a:lnTo>
                <a:lnTo>
                  <a:pt x="1797939" y="1867408"/>
                </a:lnTo>
                <a:lnTo>
                  <a:pt x="1847584" y="1860739"/>
                </a:lnTo>
                <a:lnTo>
                  <a:pt x="1892205" y="1841918"/>
                </a:lnTo>
                <a:lnTo>
                  <a:pt x="1930019" y="1812718"/>
                </a:lnTo>
                <a:lnTo>
                  <a:pt x="1959238" y="1774914"/>
                </a:lnTo>
                <a:lnTo>
                  <a:pt x="1978079" y="1730280"/>
                </a:lnTo>
                <a:lnTo>
                  <a:pt x="1984755" y="1680591"/>
                </a:lnTo>
                <a:lnTo>
                  <a:pt x="1984755" y="186817"/>
                </a:lnTo>
                <a:lnTo>
                  <a:pt x="1978079" y="137171"/>
                </a:lnTo>
                <a:lnTo>
                  <a:pt x="1959238" y="92550"/>
                </a:lnTo>
                <a:lnTo>
                  <a:pt x="1930019" y="54737"/>
                </a:lnTo>
                <a:lnTo>
                  <a:pt x="1892205" y="25517"/>
                </a:lnTo>
                <a:lnTo>
                  <a:pt x="1847584" y="6676"/>
                </a:lnTo>
                <a:lnTo>
                  <a:pt x="1797939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реализации модуля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059723" y="1751479"/>
            <a:ext cx="1519554" cy="2346930"/>
          </a:xfrm>
          <a:custGeom>
            <a:avLst/>
            <a:gdLst/>
            <a:ahLst/>
            <a:cxnLst/>
            <a:rect l="l" t="t" r="r" b="b"/>
            <a:pathLst>
              <a:path w="1985009" h="1867535">
                <a:moveTo>
                  <a:pt x="0" y="186817"/>
                </a:moveTo>
                <a:lnTo>
                  <a:pt x="6667" y="137171"/>
                </a:lnTo>
                <a:lnTo>
                  <a:pt x="25484" y="92550"/>
                </a:lnTo>
                <a:lnTo>
                  <a:pt x="54673" y="54737"/>
                </a:lnTo>
                <a:lnTo>
                  <a:pt x="92455" y="25517"/>
                </a:lnTo>
                <a:lnTo>
                  <a:pt x="137054" y="6676"/>
                </a:lnTo>
                <a:lnTo>
                  <a:pt x="186690" y="0"/>
                </a:lnTo>
                <a:lnTo>
                  <a:pt x="1797939" y="0"/>
                </a:lnTo>
                <a:lnTo>
                  <a:pt x="1847584" y="6676"/>
                </a:lnTo>
                <a:lnTo>
                  <a:pt x="1892205" y="25517"/>
                </a:lnTo>
                <a:lnTo>
                  <a:pt x="1930019" y="54737"/>
                </a:lnTo>
                <a:lnTo>
                  <a:pt x="1959238" y="92550"/>
                </a:lnTo>
                <a:lnTo>
                  <a:pt x="1978079" y="137171"/>
                </a:lnTo>
                <a:lnTo>
                  <a:pt x="1984755" y="186817"/>
                </a:lnTo>
                <a:lnTo>
                  <a:pt x="1984755" y="1680591"/>
                </a:lnTo>
                <a:lnTo>
                  <a:pt x="1978079" y="1730280"/>
                </a:lnTo>
                <a:lnTo>
                  <a:pt x="1959238" y="1774914"/>
                </a:lnTo>
                <a:lnTo>
                  <a:pt x="1930019" y="1812718"/>
                </a:lnTo>
                <a:lnTo>
                  <a:pt x="1892205" y="1841918"/>
                </a:lnTo>
                <a:lnTo>
                  <a:pt x="1847584" y="1860739"/>
                </a:lnTo>
                <a:lnTo>
                  <a:pt x="1797939" y="1867408"/>
                </a:lnTo>
                <a:lnTo>
                  <a:pt x="186690" y="1867408"/>
                </a:lnTo>
                <a:lnTo>
                  <a:pt x="137054" y="1860739"/>
                </a:lnTo>
                <a:lnTo>
                  <a:pt x="92456" y="1841918"/>
                </a:lnTo>
                <a:lnTo>
                  <a:pt x="54673" y="1812718"/>
                </a:lnTo>
                <a:lnTo>
                  <a:pt x="25484" y="1774914"/>
                </a:lnTo>
                <a:lnTo>
                  <a:pt x="6667" y="1730280"/>
                </a:lnTo>
                <a:lnTo>
                  <a:pt x="0" y="1680591"/>
                </a:lnTo>
                <a:lnTo>
                  <a:pt x="0" y="186817"/>
                </a:lnTo>
                <a:close/>
              </a:path>
            </a:pathLst>
          </a:custGeom>
          <a:ln w="952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116818" y="1438897"/>
            <a:ext cx="1319278" cy="273986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-635" algn="ctr">
              <a:lnSpc>
                <a:spcPct val="91400"/>
              </a:lnSpc>
              <a:spcBef>
                <a:spcPts val="280"/>
              </a:spcBef>
            </a:pPr>
            <a:endParaRPr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bject 29">
            <a:extLst>
              <a:ext uri="{FF2B5EF4-FFF2-40B4-BE49-F238E27FC236}">
                <a16:creationId xmlns:a16="http://schemas.microsoft.com/office/drawing/2014/main" id="{216DC8D6-68B9-4DE9-A4A6-839FA74EA2EF}"/>
              </a:ext>
            </a:extLst>
          </p:cNvPr>
          <p:cNvSpPr/>
          <p:nvPr/>
        </p:nvSpPr>
        <p:spPr>
          <a:xfrm>
            <a:off x="2453533" y="2006949"/>
            <a:ext cx="2018506" cy="26369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26">
            <a:extLst>
              <a:ext uri="{FF2B5EF4-FFF2-40B4-BE49-F238E27FC236}">
                <a16:creationId xmlns:a16="http://schemas.microsoft.com/office/drawing/2014/main" id="{845B6428-4319-46ED-B1B9-F0552F90633C}"/>
              </a:ext>
            </a:extLst>
          </p:cNvPr>
          <p:cNvSpPr/>
          <p:nvPr/>
        </p:nvSpPr>
        <p:spPr>
          <a:xfrm>
            <a:off x="2541320" y="1989081"/>
            <a:ext cx="1522833" cy="2389982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1786255" y="0"/>
                </a:moveTo>
                <a:lnTo>
                  <a:pt x="198500" y="0"/>
                </a:lnTo>
                <a:lnTo>
                  <a:pt x="152955" y="5237"/>
                </a:lnTo>
                <a:lnTo>
                  <a:pt x="111162" y="20158"/>
                </a:lnTo>
                <a:lnTo>
                  <a:pt x="74307" y="43577"/>
                </a:lnTo>
                <a:lnTo>
                  <a:pt x="43577" y="74307"/>
                </a:lnTo>
                <a:lnTo>
                  <a:pt x="20158" y="111162"/>
                </a:lnTo>
                <a:lnTo>
                  <a:pt x="5237" y="152955"/>
                </a:lnTo>
                <a:lnTo>
                  <a:pt x="0" y="198500"/>
                </a:lnTo>
                <a:lnTo>
                  <a:pt x="0" y="2789047"/>
                </a:lnTo>
                <a:lnTo>
                  <a:pt x="5237" y="2834554"/>
                </a:lnTo>
                <a:lnTo>
                  <a:pt x="20158" y="2876328"/>
                </a:lnTo>
                <a:lnTo>
                  <a:pt x="43577" y="2913177"/>
                </a:lnTo>
                <a:lnTo>
                  <a:pt x="74307" y="2943911"/>
                </a:lnTo>
                <a:lnTo>
                  <a:pt x="111162" y="2967338"/>
                </a:lnTo>
                <a:lnTo>
                  <a:pt x="152955" y="2982268"/>
                </a:lnTo>
                <a:lnTo>
                  <a:pt x="198500" y="2987509"/>
                </a:lnTo>
                <a:lnTo>
                  <a:pt x="1786255" y="2987509"/>
                </a:lnTo>
                <a:lnTo>
                  <a:pt x="1831753" y="2982268"/>
                </a:lnTo>
                <a:lnTo>
                  <a:pt x="1873513" y="2967338"/>
                </a:lnTo>
                <a:lnTo>
                  <a:pt x="1910345" y="2943911"/>
                </a:lnTo>
                <a:lnTo>
                  <a:pt x="1941061" y="2913177"/>
                </a:lnTo>
                <a:lnTo>
                  <a:pt x="1964473" y="2876328"/>
                </a:lnTo>
                <a:lnTo>
                  <a:pt x="1979392" y="2834554"/>
                </a:lnTo>
                <a:lnTo>
                  <a:pt x="1984629" y="2789047"/>
                </a:lnTo>
                <a:lnTo>
                  <a:pt x="1984629" y="198500"/>
                </a:lnTo>
                <a:lnTo>
                  <a:pt x="1979392" y="152955"/>
                </a:lnTo>
                <a:lnTo>
                  <a:pt x="1964473" y="111162"/>
                </a:lnTo>
                <a:lnTo>
                  <a:pt x="1941061" y="74307"/>
                </a:lnTo>
                <a:lnTo>
                  <a:pt x="1910345" y="43577"/>
                </a:lnTo>
                <a:lnTo>
                  <a:pt x="1873513" y="20158"/>
                </a:lnTo>
                <a:lnTo>
                  <a:pt x="1831753" y="5237"/>
                </a:lnTo>
                <a:lnTo>
                  <a:pt x="1786255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endParaRPr lang="ru-RU" sz="1700" dirty="0">
              <a:latin typeface="Trebuchet MS" panose="020B0603020202020204" pitchFamily="34" charset="0"/>
            </a:endParaRPr>
          </a:p>
        </p:txBody>
      </p:sp>
      <p:sp>
        <p:nvSpPr>
          <p:cNvPr id="40" name="object 26">
            <a:extLst>
              <a:ext uri="{FF2B5EF4-FFF2-40B4-BE49-F238E27FC236}">
                <a16:creationId xmlns:a16="http://schemas.microsoft.com/office/drawing/2014/main" id="{A4567D22-4DF9-485F-84F1-AD4FEDC918AD}"/>
              </a:ext>
            </a:extLst>
          </p:cNvPr>
          <p:cNvSpPr/>
          <p:nvPr/>
        </p:nvSpPr>
        <p:spPr>
          <a:xfrm>
            <a:off x="2542024" y="2351357"/>
            <a:ext cx="1726028" cy="2415972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1786255" y="0"/>
                </a:moveTo>
                <a:lnTo>
                  <a:pt x="198500" y="0"/>
                </a:lnTo>
                <a:lnTo>
                  <a:pt x="152955" y="5237"/>
                </a:lnTo>
                <a:lnTo>
                  <a:pt x="111162" y="20158"/>
                </a:lnTo>
                <a:lnTo>
                  <a:pt x="74307" y="43577"/>
                </a:lnTo>
                <a:lnTo>
                  <a:pt x="43577" y="74307"/>
                </a:lnTo>
                <a:lnTo>
                  <a:pt x="20158" y="111162"/>
                </a:lnTo>
                <a:lnTo>
                  <a:pt x="5237" y="152955"/>
                </a:lnTo>
                <a:lnTo>
                  <a:pt x="0" y="198500"/>
                </a:lnTo>
                <a:lnTo>
                  <a:pt x="0" y="2789047"/>
                </a:lnTo>
                <a:lnTo>
                  <a:pt x="5237" y="2834554"/>
                </a:lnTo>
                <a:lnTo>
                  <a:pt x="20158" y="2876328"/>
                </a:lnTo>
                <a:lnTo>
                  <a:pt x="43577" y="2913177"/>
                </a:lnTo>
                <a:lnTo>
                  <a:pt x="74307" y="2943911"/>
                </a:lnTo>
                <a:lnTo>
                  <a:pt x="111162" y="2967338"/>
                </a:lnTo>
                <a:lnTo>
                  <a:pt x="152955" y="2982268"/>
                </a:lnTo>
                <a:lnTo>
                  <a:pt x="198500" y="2987509"/>
                </a:lnTo>
                <a:lnTo>
                  <a:pt x="1786255" y="2987509"/>
                </a:lnTo>
                <a:lnTo>
                  <a:pt x="1831753" y="2982268"/>
                </a:lnTo>
                <a:lnTo>
                  <a:pt x="1873513" y="2967338"/>
                </a:lnTo>
                <a:lnTo>
                  <a:pt x="1910345" y="2943911"/>
                </a:lnTo>
                <a:lnTo>
                  <a:pt x="1941061" y="2913177"/>
                </a:lnTo>
                <a:lnTo>
                  <a:pt x="1964473" y="2876328"/>
                </a:lnTo>
                <a:lnTo>
                  <a:pt x="1979392" y="2834554"/>
                </a:lnTo>
                <a:lnTo>
                  <a:pt x="1984629" y="2789047"/>
                </a:lnTo>
                <a:lnTo>
                  <a:pt x="1984629" y="198500"/>
                </a:lnTo>
                <a:lnTo>
                  <a:pt x="1979392" y="152955"/>
                </a:lnTo>
                <a:lnTo>
                  <a:pt x="1964473" y="111162"/>
                </a:lnTo>
                <a:lnTo>
                  <a:pt x="1941061" y="74307"/>
                </a:lnTo>
                <a:lnTo>
                  <a:pt x="1910345" y="43577"/>
                </a:lnTo>
                <a:lnTo>
                  <a:pt x="1873513" y="20158"/>
                </a:lnTo>
                <a:lnTo>
                  <a:pt x="1831753" y="5237"/>
                </a:lnTo>
                <a:lnTo>
                  <a:pt x="1786255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методическими материалами и средствами обучения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object 27">
            <a:extLst>
              <a:ext uri="{FF2B5EF4-FFF2-40B4-BE49-F238E27FC236}">
                <a16:creationId xmlns:a16="http://schemas.microsoft.com/office/drawing/2014/main" id="{E8016F27-CB0F-48CA-B673-C517F364B5CA}"/>
              </a:ext>
            </a:extLst>
          </p:cNvPr>
          <p:cNvSpPr/>
          <p:nvPr/>
        </p:nvSpPr>
        <p:spPr>
          <a:xfrm>
            <a:off x="2606437" y="2170219"/>
            <a:ext cx="1536921" cy="2415972"/>
          </a:xfrm>
          <a:custGeom>
            <a:avLst/>
            <a:gdLst/>
            <a:ahLst/>
            <a:cxnLst/>
            <a:rect l="l" t="t" r="r" b="b"/>
            <a:pathLst>
              <a:path w="1985010" h="2987675">
                <a:moveTo>
                  <a:pt x="0" y="198500"/>
                </a:moveTo>
                <a:lnTo>
                  <a:pt x="5237" y="152955"/>
                </a:lnTo>
                <a:lnTo>
                  <a:pt x="20158" y="111162"/>
                </a:lnTo>
                <a:lnTo>
                  <a:pt x="43577" y="74307"/>
                </a:lnTo>
                <a:lnTo>
                  <a:pt x="74307" y="43577"/>
                </a:lnTo>
                <a:lnTo>
                  <a:pt x="111162" y="20158"/>
                </a:lnTo>
                <a:lnTo>
                  <a:pt x="152955" y="5237"/>
                </a:lnTo>
                <a:lnTo>
                  <a:pt x="198500" y="0"/>
                </a:lnTo>
                <a:lnTo>
                  <a:pt x="1786255" y="0"/>
                </a:lnTo>
                <a:lnTo>
                  <a:pt x="1831753" y="5237"/>
                </a:lnTo>
                <a:lnTo>
                  <a:pt x="1873513" y="20158"/>
                </a:lnTo>
                <a:lnTo>
                  <a:pt x="1910345" y="43577"/>
                </a:lnTo>
                <a:lnTo>
                  <a:pt x="1941061" y="74307"/>
                </a:lnTo>
                <a:lnTo>
                  <a:pt x="1964473" y="111162"/>
                </a:lnTo>
                <a:lnTo>
                  <a:pt x="1979392" y="152955"/>
                </a:lnTo>
                <a:lnTo>
                  <a:pt x="1984629" y="198500"/>
                </a:lnTo>
                <a:lnTo>
                  <a:pt x="1984629" y="2789047"/>
                </a:lnTo>
                <a:lnTo>
                  <a:pt x="1979392" y="2834554"/>
                </a:lnTo>
                <a:lnTo>
                  <a:pt x="1964473" y="2876328"/>
                </a:lnTo>
                <a:lnTo>
                  <a:pt x="1941061" y="2913177"/>
                </a:lnTo>
                <a:lnTo>
                  <a:pt x="1910345" y="2943911"/>
                </a:lnTo>
                <a:lnTo>
                  <a:pt x="1873513" y="2967338"/>
                </a:lnTo>
                <a:lnTo>
                  <a:pt x="1831753" y="2982268"/>
                </a:lnTo>
                <a:lnTo>
                  <a:pt x="1786255" y="2987509"/>
                </a:lnTo>
                <a:lnTo>
                  <a:pt x="198500" y="2987509"/>
                </a:lnTo>
                <a:lnTo>
                  <a:pt x="152955" y="2982268"/>
                </a:lnTo>
                <a:lnTo>
                  <a:pt x="111162" y="2967338"/>
                </a:lnTo>
                <a:lnTo>
                  <a:pt x="74307" y="2943911"/>
                </a:lnTo>
                <a:lnTo>
                  <a:pt x="43577" y="2913177"/>
                </a:lnTo>
                <a:lnTo>
                  <a:pt x="20158" y="2876328"/>
                </a:lnTo>
                <a:lnTo>
                  <a:pt x="5237" y="2834554"/>
                </a:lnTo>
                <a:lnTo>
                  <a:pt x="0" y="2789047"/>
                </a:lnTo>
                <a:lnTo>
                  <a:pt x="0" y="198500"/>
                </a:lnTo>
                <a:close/>
              </a:path>
            </a:pathLst>
          </a:custGeom>
          <a:ln w="9524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159277" y="1313736"/>
            <a:ext cx="1456095" cy="2401343"/>
          </a:xfrm>
          <a:custGeom>
            <a:avLst/>
            <a:gdLst/>
            <a:ahLst/>
            <a:cxnLst/>
            <a:rect l="l" t="t" r="r" b="b"/>
            <a:pathLst>
              <a:path w="1985010" h="1851025">
                <a:moveTo>
                  <a:pt x="0" y="185166"/>
                </a:moveTo>
                <a:lnTo>
                  <a:pt x="6616" y="135951"/>
                </a:lnTo>
                <a:lnTo>
                  <a:pt x="25287" y="91722"/>
                </a:lnTo>
                <a:lnTo>
                  <a:pt x="54244" y="54244"/>
                </a:lnTo>
                <a:lnTo>
                  <a:pt x="91722" y="25287"/>
                </a:lnTo>
                <a:lnTo>
                  <a:pt x="135951" y="6616"/>
                </a:lnTo>
                <a:lnTo>
                  <a:pt x="185165" y="0"/>
                </a:lnTo>
                <a:lnTo>
                  <a:pt x="1799716" y="0"/>
                </a:lnTo>
                <a:lnTo>
                  <a:pt x="1848877" y="6616"/>
                </a:lnTo>
                <a:lnTo>
                  <a:pt x="1893071" y="25287"/>
                </a:lnTo>
                <a:lnTo>
                  <a:pt x="1930526" y="54244"/>
                </a:lnTo>
                <a:lnTo>
                  <a:pt x="1959473" y="91722"/>
                </a:lnTo>
                <a:lnTo>
                  <a:pt x="1978140" y="135951"/>
                </a:lnTo>
                <a:lnTo>
                  <a:pt x="1984755" y="185166"/>
                </a:lnTo>
                <a:lnTo>
                  <a:pt x="1984755" y="1665986"/>
                </a:lnTo>
                <a:lnTo>
                  <a:pt x="1978140" y="1715190"/>
                </a:lnTo>
                <a:lnTo>
                  <a:pt x="1959473" y="1759396"/>
                </a:lnTo>
                <a:lnTo>
                  <a:pt x="1930526" y="1796843"/>
                </a:lnTo>
                <a:lnTo>
                  <a:pt x="1893071" y="1825770"/>
                </a:lnTo>
                <a:lnTo>
                  <a:pt x="1848877" y="1844418"/>
                </a:lnTo>
                <a:lnTo>
                  <a:pt x="1799716" y="1851025"/>
                </a:lnTo>
                <a:lnTo>
                  <a:pt x="185165" y="1851025"/>
                </a:lnTo>
                <a:lnTo>
                  <a:pt x="135951" y="1844418"/>
                </a:lnTo>
                <a:lnTo>
                  <a:pt x="91722" y="1825770"/>
                </a:lnTo>
                <a:lnTo>
                  <a:pt x="54244" y="1796843"/>
                </a:lnTo>
                <a:lnTo>
                  <a:pt x="25287" y="1759396"/>
                </a:lnTo>
                <a:lnTo>
                  <a:pt x="6616" y="1715190"/>
                </a:lnTo>
                <a:lnTo>
                  <a:pt x="0" y="1665986"/>
                </a:lnTo>
                <a:lnTo>
                  <a:pt x="0" y="185166"/>
                </a:lnTo>
                <a:close/>
              </a:path>
            </a:pathLst>
          </a:custGeom>
          <a:ln w="9525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2970" y="5664432"/>
            <a:ext cx="1821508" cy="1193567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1422516" y="5845440"/>
            <a:ext cx="47336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  <a:p>
            <a:pPr algn="ctr">
              <a:spcAft>
                <a:spcPts val="0"/>
              </a:spcAft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1547664" y="1492949"/>
            <a:ext cx="993656" cy="1344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3365315" y="1461135"/>
            <a:ext cx="0" cy="623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5247343" y="1461135"/>
            <a:ext cx="354484" cy="352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6516331" y="1322296"/>
            <a:ext cx="593227" cy="3389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181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spc="-7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</a:t>
            </a:r>
            <a:r>
              <a:rPr lang="ru-RU" sz="4000" b="1" spc="-135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4000" b="1" spc="-75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семьями</a:t>
            </a:r>
            <a:r>
              <a:rPr lang="ru-RU" sz="4000" b="1" spc="-17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spc="-8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</a:t>
            </a:r>
            <a:endParaRPr lang="ru-RU" sz="40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2516" y="5845440"/>
            <a:ext cx="50937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lvl="0" algn="ctr"/>
            <a:r>
              <a:rPr lang="ru-RU" sz="1100" b="1" dirty="0">
                <a:solidFill>
                  <a:srgbClr val="54A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«Детский сад № 157 г. Челябинска»</a:t>
            </a:r>
          </a:p>
          <a:p>
            <a:pPr algn="ctr">
              <a:spcAft>
                <a:spcPts val="0"/>
              </a:spcAft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5339964"/>
            <a:ext cx="2316681" cy="15180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9512" y="1930400"/>
            <a:ext cx="770485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взаимодействия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коллектива ДО с семьями воспитанников: сделать родителей активными участниками образовательных отношений, оказав им помощь в реализации ответственности за воспитание и обучение детей.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решаемые в процессе организации взаимодействия педагогического коллектива ДОУ с семьями воспитанников:- приобщение родителей к участию в жизни детского сада;- возрождение традиций семейного воспитания;- изучение и обобщение лучшего опыта семейного воспитания;- повышение педагогической культуры родителей.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4290063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5496" y="144368"/>
            <a:ext cx="6347713" cy="13208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3200" b="1" spc="-3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3200" b="1" spc="-6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b="1" spc="-8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sz="3200" b="1" spc="-8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spc="-8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spc="-75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</a:t>
            </a:r>
            <a:r>
              <a:rPr lang="ru-RU" sz="3200" b="1" spc="-13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200" b="1" spc="-409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spc="-75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семьями</a:t>
            </a:r>
            <a:r>
              <a:rPr lang="ru-RU" sz="3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spc="-7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</a:t>
            </a:r>
            <a:endParaRPr lang="ru-RU" sz="32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561" y="1628800"/>
            <a:ext cx="7704856" cy="3811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8160" marR="170180" indent="-342900" algn="ctr">
              <a:lnSpc>
                <a:spcPct val="100000"/>
              </a:lnSpc>
              <a:spcBef>
                <a:spcPts val="100"/>
              </a:spcBef>
              <a:buFontTx/>
              <a:buChar char="-"/>
            </a:pPr>
            <a:r>
              <a:rPr lang="ru-RU" sz="2000" spc="-7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информационно-аналитические </a:t>
            </a:r>
          </a:p>
          <a:p>
            <a:pPr marL="175260" marR="170180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сбор, 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 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r>
              <a:rPr lang="ru-RU" sz="20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0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семьях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воспитанников, </a:t>
            </a: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запросах </a:t>
            </a:r>
            <a:r>
              <a:rPr lang="ru-RU"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интересах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 </a:t>
            </a: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(законных </a:t>
            </a:r>
            <a:r>
              <a:rPr lang="ru-RU" sz="20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представителей) </a:t>
            </a:r>
            <a:endParaRPr lang="ru-RU" sz="2000" spc="-9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5260" marR="170180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получении</a:t>
            </a:r>
            <a:r>
              <a:rPr lang="ru-RU" sz="2000" spc="-2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психолого-педагогической 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marR="5080" indent="-342900" algn="ctr">
              <a:lnSpc>
                <a:spcPct val="100000"/>
              </a:lnSpc>
              <a:spcBef>
                <a:spcPts val="5"/>
              </a:spcBef>
              <a:buFontTx/>
              <a:buChar char="-"/>
            </a:pPr>
            <a:r>
              <a:rPr lang="ru-RU" sz="20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наглядно-информационные </a:t>
            </a:r>
          </a:p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lang="ru-RU" sz="2000" spc="-1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20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сайте, </a:t>
            </a:r>
            <a:r>
              <a:rPr lang="ru-RU" sz="20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выставки,</a:t>
            </a:r>
            <a:r>
              <a:rPr lang="ru-RU" sz="2000" spc="-3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стенды,  </a:t>
            </a: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ширмы,</a:t>
            </a:r>
            <a:r>
              <a:rPr lang="ru-RU" sz="2000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папки-передвижки,</a:t>
            </a:r>
            <a:r>
              <a:rPr lang="ru-RU" sz="2000" spc="-1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фото- 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spc="-1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</a:t>
            </a:r>
            <a:r>
              <a:rPr lang="ru-RU" sz="2000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</a:t>
            </a:r>
            <a:r>
              <a:rPr lang="ru-RU" sz="2000" spc="-1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ru-RU" sz="2000" spc="-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мероприятий, </a:t>
            </a:r>
            <a:r>
              <a:rPr lang="ru-RU" sz="20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режимных моментов, совместной</a:t>
            </a:r>
            <a:r>
              <a:rPr lang="ru-RU" sz="2000" spc="-2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04825" marR="156845" indent="-342900" algn="ctr">
              <a:lnSpc>
                <a:spcPct val="100000"/>
              </a:lnSpc>
              <a:spcBef>
                <a:spcPts val="5"/>
              </a:spcBef>
              <a:buFontTx/>
              <a:buChar char="-"/>
            </a:pPr>
            <a:r>
              <a:rPr lang="ru-RU" sz="2000" spc="-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 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ознакомительные </a:t>
            </a:r>
            <a:r>
              <a:rPr lang="ru-RU" sz="20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обучающие </a:t>
            </a:r>
            <a:endParaRPr lang="ru-RU" sz="2000" spc="-6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1925" marR="156845" algn="ctr">
              <a:lnSpc>
                <a:spcPct val="100000"/>
              </a:lnSpc>
              <a:spcBef>
                <a:spcPts val="5"/>
              </a:spcBef>
            </a:pPr>
            <a:r>
              <a:rPr lang="ru-RU" sz="2000" spc="-7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дни </a:t>
            </a:r>
            <a:r>
              <a:rPr lang="ru-RU" sz="20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открытых  </a:t>
            </a:r>
            <a:r>
              <a:rPr lang="ru-RU" sz="20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дверей, 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мастер-классы, </a:t>
            </a:r>
            <a:endParaRPr lang="ru-RU" sz="2000" spc="-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1925" marR="156845" algn="ctr">
              <a:lnSpc>
                <a:spcPct val="100000"/>
              </a:lnSpc>
              <a:spcBef>
                <a:spcPts val="5"/>
              </a:spcBef>
            </a:pPr>
            <a:r>
              <a:rPr lang="ru-RU" sz="2000" spc="-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родительский </a:t>
            </a:r>
            <a:r>
              <a:rPr lang="ru-RU" sz="20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университет, </a:t>
            </a:r>
            <a:r>
              <a:rPr lang="ru-RU" sz="20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круглые</a:t>
            </a:r>
            <a:r>
              <a:rPr lang="ru-RU" sz="2000" spc="-2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столы);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spc="-8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досуговые (праздники,</a:t>
            </a:r>
            <a:r>
              <a:rPr lang="ru-RU" sz="2000" spc="-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развлечения)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5322160"/>
            <a:ext cx="2316681" cy="151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72355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749</TotalTime>
  <Words>1657</Words>
  <Application>Microsoft Office PowerPoint</Application>
  <PresentationFormat>Экран (4:3)</PresentationFormat>
  <Paragraphs>161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Times New Roman</vt:lpstr>
      <vt:lpstr>Trebuchet MS</vt:lpstr>
      <vt:lpstr>Wingdings 3</vt:lpstr>
      <vt:lpstr>Аспект</vt:lpstr>
      <vt:lpstr>Адаптированная   образовательная программа дошкольного образования для детей с тяжёлыми нарушениями речи</vt:lpstr>
      <vt:lpstr>Что такое  адаптированная образовательная программа для детей с тяжелыми нарушениями речи? </vt:lpstr>
      <vt:lpstr>Адаптированная  образовательная программа  дошкольного образования для детей с тяжелыми нарушениями речи  МБДОУ «Детский сад №157  г. Челябинска»  </vt:lpstr>
      <vt:lpstr>Разделы  Программы</vt:lpstr>
      <vt:lpstr>Презентация PowerPoint</vt:lpstr>
      <vt:lpstr>Презентация PowerPoint</vt:lpstr>
      <vt:lpstr>Презентация PowerPoint</vt:lpstr>
      <vt:lpstr>Цель: </vt:lpstr>
      <vt:lpstr>Задачи</vt:lpstr>
      <vt:lpstr>Модель взаимодействия педагогов и специалистов в реализации, поставленных задач Программой</vt:lpstr>
      <vt:lpstr>Презентация PowerPoint</vt:lpstr>
      <vt:lpstr>Содержательный раздел АОП осуществляется на основе: </vt:lpstr>
      <vt:lpstr>Презентация PowerPoint</vt:lpstr>
      <vt:lpstr>Презентация PowerPoint</vt:lpstr>
      <vt:lpstr>«Социально-коммуникативное развитие»</vt:lpstr>
      <vt:lpstr>«Познавательное развитие» </vt:lpstr>
      <vt:lpstr>«Речевое развитие» </vt:lpstr>
      <vt:lpstr>«Художественно-эстетическое развитие» </vt:lpstr>
      <vt:lpstr>«Физическое развитие» </vt:lpstr>
      <vt:lpstr>Презентация PowerPoint</vt:lpstr>
      <vt:lpstr>Взаимодействие с семьями воспитанников</vt:lpstr>
      <vt:lpstr>Методы и формы  взаимодействия с семьями воспитанников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Вариативные формы и способы реализации образовательных программ в МБДОУ «ДС № 308 г.Челябинска»</dc:title>
  <dc:creator>User</dc:creator>
  <cp:lastModifiedBy>Мария</cp:lastModifiedBy>
  <cp:revision>87</cp:revision>
  <dcterms:created xsi:type="dcterms:W3CDTF">2017-08-17T08:16:47Z</dcterms:created>
  <dcterms:modified xsi:type="dcterms:W3CDTF">2024-10-24T05:49:44Z</dcterms:modified>
</cp:coreProperties>
</file>